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4"/>
  </p:notesMasterIdLst>
  <p:sldIdLst>
    <p:sldId id="370" r:id="rId2"/>
    <p:sldId id="271" r:id="rId3"/>
    <p:sldId id="288" r:id="rId4"/>
    <p:sldId id="279" r:id="rId5"/>
    <p:sldId id="309" r:id="rId6"/>
    <p:sldId id="310" r:id="rId7"/>
    <p:sldId id="311" r:id="rId8"/>
    <p:sldId id="333" r:id="rId9"/>
    <p:sldId id="302" r:id="rId10"/>
    <p:sldId id="292" r:id="rId11"/>
    <p:sldId id="312" r:id="rId12"/>
    <p:sldId id="313" r:id="rId13"/>
    <p:sldId id="314" r:id="rId14"/>
    <p:sldId id="315" r:id="rId15"/>
    <p:sldId id="317" r:id="rId16"/>
    <p:sldId id="316" r:id="rId17"/>
    <p:sldId id="368" r:id="rId18"/>
    <p:sldId id="294" r:id="rId19"/>
    <p:sldId id="335" r:id="rId20"/>
    <p:sldId id="329" r:id="rId21"/>
    <p:sldId id="319" r:id="rId22"/>
    <p:sldId id="320" r:id="rId23"/>
    <p:sldId id="334" r:id="rId24"/>
    <p:sldId id="323" r:id="rId25"/>
    <p:sldId id="324" r:id="rId26"/>
    <p:sldId id="330" r:id="rId27"/>
    <p:sldId id="331" r:id="rId28"/>
    <p:sldId id="332" r:id="rId29"/>
    <p:sldId id="336" r:id="rId30"/>
    <p:sldId id="296" r:id="rId31"/>
    <p:sldId id="364" r:id="rId32"/>
    <p:sldId id="365" r:id="rId33"/>
    <p:sldId id="337" r:id="rId34"/>
    <p:sldId id="295" r:id="rId35"/>
    <p:sldId id="366" r:id="rId36"/>
    <p:sldId id="367" r:id="rId37"/>
    <p:sldId id="300" r:id="rId38"/>
    <p:sldId id="342" r:id="rId39"/>
    <p:sldId id="371" r:id="rId40"/>
    <p:sldId id="298" r:id="rId41"/>
    <p:sldId id="299" r:id="rId42"/>
    <p:sldId id="297" r:id="rId43"/>
    <p:sldId id="369" r:id="rId44"/>
    <p:sldId id="340" r:id="rId45"/>
    <p:sldId id="338" r:id="rId46"/>
    <p:sldId id="344" r:id="rId47"/>
    <p:sldId id="350" r:id="rId48"/>
    <p:sldId id="345" r:id="rId49"/>
    <p:sldId id="351" r:id="rId50"/>
    <p:sldId id="353" r:id="rId51"/>
    <p:sldId id="346" r:id="rId52"/>
    <p:sldId id="352" r:id="rId53"/>
    <p:sldId id="354" r:id="rId54"/>
    <p:sldId id="355" r:id="rId55"/>
    <p:sldId id="360" r:id="rId56"/>
    <p:sldId id="356" r:id="rId57"/>
    <p:sldId id="357" r:id="rId58"/>
    <p:sldId id="372" r:id="rId59"/>
    <p:sldId id="361" r:id="rId60"/>
    <p:sldId id="362" r:id="rId61"/>
    <p:sldId id="363" r:id="rId62"/>
    <p:sldId id="280" r:id="rId63"/>
  </p:sldIdLst>
  <p:sldSz cx="14398625" cy="80994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1" userDrawn="1">
          <p15:clr>
            <a:srgbClr val="A4A3A4"/>
          </p15:clr>
        </p15:guide>
        <p15:guide id="2" pos="4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63EB"/>
    <a:srgbClr val="E2D5E7"/>
    <a:srgbClr val="D5E8D4"/>
    <a:srgbClr val="DBE8FC"/>
    <a:srgbClr val="0CA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2"/>
    <p:restoredTop sz="78358"/>
  </p:normalViewPr>
  <p:slideViewPr>
    <p:cSldViewPr snapToGrid="0" showGuides="1">
      <p:cViewPr varScale="1">
        <p:scale>
          <a:sx n="153" d="100"/>
          <a:sy n="153" d="100"/>
        </p:scale>
        <p:origin x="1408" y="184"/>
      </p:cViewPr>
      <p:guideLst>
        <p:guide orient="horz" pos="2551"/>
        <p:guide pos="4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E7EB0-88B5-C746-82F5-E4C59EFF68F0}" type="datetimeFigureOut">
              <a:rPr lang="en-US" smtClean="0"/>
              <a:t>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94119-6C8E-9C4A-86A8-E42DD52ED661}" type="slidenum">
              <a:rPr lang="en-US" smtClean="0"/>
              <a:t>‹#›</a:t>
            </a:fld>
            <a:endParaRPr lang="en-US"/>
          </a:p>
        </p:txBody>
      </p:sp>
    </p:spTree>
    <p:extLst>
      <p:ext uri="{BB962C8B-B14F-4D97-AF65-F5344CB8AC3E}">
        <p14:creationId xmlns:p14="http://schemas.microsoft.com/office/powerpoint/2010/main" val="9377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will be displayed while people enter the workshop. We want to let them know who this session is for. Letting them know beforehand enables them to attend a more appropriate session. </a:t>
            </a:r>
          </a:p>
          <a:p>
            <a:endParaRPr lang="en-US" dirty="0"/>
          </a:p>
          <a:p>
            <a:r>
              <a:rPr lang="en-US" dirty="0"/>
              <a:t>Call out that if you use a phone, we will be forced to leave you behind. </a:t>
            </a:r>
          </a:p>
        </p:txBody>
      </p:sp>
      <p:sp>
        <p:nvSpPr>
          <p:cNvPr id="4" name="Slide Number Placeholder 3"/>
          <p:cNvSpPr>
            <a:spLocks noGrp="1"/>
          </p:cNvSpPr>
          <p:nvPr>
            <p:ph type="sldNum" sz="quarter" idx="5"/>
          </p:nvPr>
        </p:nvSpPr>
        <p:spPr/>
        <p:txBody>
          <a:bodyPr/>
          <a:lstStyle/>
          <a:p>
            <a:fld id="{6D794119-6C8E-9C4A-86A8-E42DD52ED661}" type="slidenum">
              <a:rPr lang="en-US" smtClean="0"/>
              <a:t>1</a:t>
            </a:fld>
            <a:endParaRPr lang="en-US"/>
          </a:p>
        </p:txBody>
      </p:sp>
    </p:spTree>
    <p:extLst>
      <p:ext uri="{BB962C8B-B14F-4D97-AF65-F5344CB8AC3E}">
        <p14:creationId xmlns:p14="http://schemas.microsoft.com/office/powerpoint/2010/main" val="4118865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we have no clusters. We do have a blue button in the middle of the page. Go ahead and click it.</a:t>
            </a:r>
          </a:p>
        </p:txBody>
      </p:sp>
      <p:sp>
        <p:nvSpPr>
          <p:cNvPr id="4" name="Slide Number Placeholder 3"/>
          <p:cNvSpPr>
            <a:spLocks noGrp="1"/>
          </p:cNvSpPr>
          <p:nvPr>
            <p:ph type="sldNum" sz="quarter" idx="5"/>
          </p:nvPr>
        </p:nvSpPr>
        <p:spPr/>
        <p:txBody>
          <a:bodyPr/>
          <a:lstStyle/>
          <a:p>
            <a:fld id="{6D794119-6C8E-9C4A-86A8-E42DD52ED661}" type="slidenum">
              <a:rPr lang="en-US" smtClean="0"/>
              <a:t>11</a:t>
            </a:fld>
            <a:endParaRPr lang="en-US"/>
          </a:p>
        </p:txBody>
      </p:sp>
    </p:spTree>
    <p:extLst>
      <p:ext uri="{BB962C8B-B14F-4D97-AF65-F5344CB8AC3E}">
        <p14:creationId xmlns:p14="http://schemas.microsoft.com/office/powerpoint/2010/main" val="66595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 Developer Tier is selected. It is free. In order to create a Dedicated Tier cluster you must have credits. </a:t>
            </a:r>
          </a:p>
        </p:txBody>
      </p:sp>
      <p:sp>
        <p:nvSpPr>
          <p:cNvPr id="4" name="Slide Number Placeholder 3"/>
          <p:cNvSpPr>
            <a:spLocks noGrp="1"/>
          </p:cNvSpPr>
          <p:nvPr>
            <p:ph type="sldNum" sz="quarter" idx="5"/>
          </p:nvPr>
        </p:nvSpPr>
        <p:spPr/>
        <p:txBody>
          <a:bodyPr/>
          <a:lstStyle/>
          <a:p>
            <a:fld id="{6D794119-6C8E-9C4A-86A8-E42DD52ED661}" type="slidenum">
              <a:rPr lang="en-US" smtClean="0"/>
              <a:t>12</a:t>
            </a:fld>
            <a:endParaRPr lang="en-US"/>
          </a:p>
        </p:txBody>
      </p:sp>
    </p:spTree>
    <p:extLst>
      <p:ext uri="{BB962C8B-B14F-4D97-AF65-F5344CB8AC3E}">
        <p14:creationId xmlns:p14="http://schemas.microsoft.com/office/powerpoint/2010/main" val="392957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need to name our cluster. In this exercise let’s leave it as Cluster0.</a:t>
            </a:r>
          </a:p>
        </p:txBody>
      </p:sp>
      <p:sp>
        <p:nvSpPr>
          <p:cNvPr id="4" name="Slide Number Placeholder 3"/>
          <p:cNvSpPr>
            <a:spLocks noGrp="1"/>
          </p:cNvSpPr>
          <p:nvPr>
            <p:ph type="sldNum" sz="quarter" idx="5"/>
          </p:nvPr>
        </p:nvSpPr>
        <p:spPr/>
        <p:txBody>
          <a:bodyPr/>
          <a:lstStyle/>
          <a:p>
            <a:fld id="{6D794119-6C8E-9C4A-86A8-E42DD52ED661}" type="slidenum">
              <a:rPr lang="en-US" smtClean="0"/>
              <a:t>13</a:t>
            </a:fld>
            <a:endParaRPr lang="en-US"/>
          </a:p>
        </p:txBody>
      </p:sp>
    </p:spTree>
    <p:extLst>
      <p:ext uri="{BB962C8B-B14F-4D97-AF65-F5344CB8AC3E}">
        <p14:creationId xmlns:p14="http://schemas.microsoft.com/office/powerpoint/2010/main" val="58161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 Tier only runs on AWS. So, there is nothing to do here.</a:t>
            </a:r>
          </a:p>
        </p:txBody>
      </p:sp>
      <p:sp>
        <p:nvSpPr>
          <p:cNvPr id="4" name="Slide Number Placeholder 3"/>
          <p:cNvSpPr>
            <a:spLocks noGrp="1"/>
          </p:cNvSpPr>
          <p:nvPr>
            <p:ph type="sldNum" sz="quarter" idx="5"/>
          </p:nvPr>
        </p:nvSpPr>
        <p:spPr/>
        <p:txBody>
          <a:bodyPr/>
          <a:lstStyle/>
          <a:p>
            <a:fld id="{6D794119-6C8E-9C4A-86A8-E42DD52ED661}" type="slidenum">
              <a:rPr lang="en-US" smtClean="0"/>
              <a:t>14</a:t>
            </a:fld>
            <a:endParaRPr lang="en-US"/>
          </a:p>
        </p:txBody>
      </p:sp>
    </p:spTree>
    <p:extLst>
      <p:ext uri="{BB962C8B-B14F-4D97-AF65-F5344CB8AC3E}">
        <p14:creationId xmlns:p14="http://schemas.microsoft.com/office/powerpoint/2010/main" val="174746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must decide where we want our cluster to run. Feel free to activate the pull-down to see your options. Select us-west-2 because we are in the West US. If you run this again, choose a region near your location.</a:t>
            </a:r>
          </a:p>
        </p:txBody>
      </p:sp>
      <p:sp>
        <p:nvSpPr>
          <p:cNvPr id="4" name="Slide Number Placeholder 3"/>
          <p:cNvSpPr>
            <a:spLocks noGrp="1"/>
          </p:cNvSpPr>
          <p:nvPr>
            <p:ph type="sldNum" sz="quarter" idx="5"/>
          </p:nvPr>
        </p:nvSpPr>
        <p:spPr/>
        <p:txBody>
          <a:bodyPr/>
          <a:lstStyle/>
          <a:p>
            <a:fld id="{6D794119-6C8E-9C4A-86A8-E42DD52ED661}" type="slidenum">
              <a:rPr lang="en-US" smtClean="0"/>
              <a:t>15</a:t>
            </a:fld>
            <a:endParaRPr lang="en-US"/>
          </a:p>
        </p:txBody>
      </p:sp>
    </p:spTree>
    <p:extLst>
      <p:ext uri="{BB962C8B-B14F-4D97-AF65-F5344CB8AC3E}">
        <p14:creationId xmlns:p14="http://schemas.microsoft.com/office/powerpoint/2010/main" val="147382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take a look at cluster size. There is nothing to do here because we can’t change the cluster size in the Dev Tier. </a:t>
            </a:r>
            <a:br>
              <a:rPr lang="en-US" dirty="0"/>
            </a:br>
            <a:br>
              <a:rPr lang="en-US" dirty="0"/>
            </a:br>
            <a:r>
              <a:rPr lang="en-US" dirty="0"/>
              <a:t>OK, let’s (next slide)</a:t>
            </a:r>
          </a:p>
          <a:p>
            <a:r>
              <a:rPr lang="en-US" dirty="0"/>
              <a:t> </a:t>
            </a:r>
          </a:p>
        </p:txBody>
      </p:sp>
      <p:sp>
        <p:nvSpPr>
          <p:cNvPr id="4" name="Slide Number Placeholder 3"/>
          <p:cNvSpPr>
            <a:spLocks noGrp="1"/>
          </p:cNvSpPr>
          <p:nvPr>
            <p:ph type="sldNum" sz="quarter" idx="5"/>
          </p:nvPr>
        </p:nvSpPr>
        <p:spPr/>
        <p:txBody>
          <a:bodyPr/>
          <a:lstStyle/>
          <a:p>
            <a:fld id="{6D794119-6C8E-9C4A-86A8-E42DD52ED661}" type="slidenum">
              <a:rPr lang="en-US" smtClean="0"/>
              <a:t>16</a:t>
            </a:fld>
            <a:endParaRPr lang="en-US"/>
          </a:p>
        </p:txBody>
      </p:sp>
    </p:spTree>
    <p:extLst>
      <p:ext uri="{BB962C8B-B14F-4D97-AF65-F5344CB8AC3E}">
        <p14:creationId xmlns:p14="http://schemas.microsoft.com/office/powerpoint/2010/main" val="392044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Create button to create our cluster.</a:t>
            </a:r>
          </a:p>
        </p:txBody>
      </p:sp>
      <p:sp>
        <p:nvSpPr>
          <p:cNvPr id="4" name="Slide Number Placeholder 3"/>
          <p:cNvSpPr>
            <a:spLocks noGrp="1"/>
          </p:cNvSpPr>
          <p:nvPr>
            <p:ph type="sldNum" sz="quarter" idx="5"/>
          </p:nvPr>
        </p:nvSpPr>
        <p:spPr/>
        <p:txBody>
          <a:bodyPr/>
          <a:lstStyle/>
          <a:p>
            <a:fld id="{6D794119-6C8E-9C4A-86A8-E42DD52ED661}" type="slidenum">
              <a:rPr lang="en-US" smtClean="0"/>
              <a:t>17</a:t>
            </a:fld>
            <a:endParaRPr lang="en-US"/>
          </a:p>
        </p:txBody>
      </p:sp>
    </p:spTree>
    <p:extLst>
      <p:ext uri="{BB962C8B-B14F-4D97-AF65-F5344CB8AC3E}">
        <p14:creationId xmlns:p14="http://schemas.microsoft.com/office/powerpoint/2010/main" val="3970156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going to take a few minutes for our cluster to come up. Let’s spend some quality time discussing </a:t>
            </a:r>
            <a:r>
              <a:rPr lang="en-US" dirty="0" err="1"/>
              <a:t>TiDB</a:t>
            </a:r>
            <a:r>
              <a:rPr lang="en-US" dirty="0"/>
              <a:t> Architecture.</a:t>
            </a:r>
          </a:p>
        </p:txBody>
      </p:sp>
      <p:sp>
        <p:nvSpPr>
          <p:cNvPr id="4" name="Slide Number Placeholder 3"/>
          <p:cNvSpPr>
            <a:spLocks noGrp="1"/>
          </p:cNvSpPr>
          <p:nvPr>
            <p:ph type="sldNum" sz="quarter" idx="5"/>
          </p:nvPr>
        </p:nvSpPr>
        <p:spPr/>
        <p:txBody>
          <a:bodyPr/>
          <a:lstStyle/>
          <a:p>
            <a:fld id="{6D794119-6C8E-9C4A-86A8-E42DD52ED661}" type="slidenum">
              <a:rPr lang="en-US" smtClean="0"/>
              <a:t>19</a:t>
            </a:fld>
            <a:endParaRPr lang="en-US"/>
          </a:p>
        </p:txBody>
      </p:sp>
    </p:spTree>
    <p:extLst>
      <p:ext uri="{BB962C8B-B14F-4D97-AF65-F5344CB8AC3E}">
        <p14:creationId xmlns:p14="http://schemas.microsoft.com/office/powerpoint/2010/main" val="410128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TiDB</a:t>
            </a:r>
            <a:r>
              <a:rPr lang="en-US" dirty="0"/>
              <a:t> logical architecture. It represents both on-prem and cloud with one exception which we will discuss shortly.</a:t>
            </a:r>
            <a:br>
              <a:rPr lang="en-US" dirty="0"/>
            </a:br>
            <a:br>
              <a:rPr lang="en-US" dirty="0"/>
            </a:br>
            <a:r>
              <a:rPr lang="en-US" dirty="0"/>
              <a:t>The </a:t>
            </a:r>
            <a:r>
              <a:rPr lang="en-US" dirty="0" err="1"/>
              <a:t>TiDB</a:t>
            </a:r>
            <a:r>
              <a:rPr lang="en-US" dirty="0"/>
              <a:t> Cloud environment is much more complicated because of the AWS (or Google Cloud Platform) automation components. We aren’t going to cover this during our workshop because we could spend all our time on it. Just understand that there are components like Kubernetes making all these work. </a:t>
            </a:r>
          </a:p>
          <a:p>
            <a:endParaRPr lang="en-US" dirty="0"/>
          </a:p>
          <a:p>
            <a:r>
              <a:rPr lang="en-US" dirty="0"/>
              <a:t>So, lets discuss our diagram. When you use </a:t>
            </a:r>
            <a:r>
              <a:rPr lang="en-US" dirty="0" err="1"/>
              <a:t>TiDB</a:t>
            </a:r>
            <a:r>
              <a:rPr lang="en-US" dirty="0"/>
              <a:t> or any other database, everything begins with a connection.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20</a:t>
            </a:fld>
            <a:endParaRPr lang="en-US"/>
          </a:p>
        </p:txBody>
      </p:sp>
    </p:spTree>
    <p:extLst>
      <p:ext uri="{BB962C8B-B14F-4D97-AF65-F5344CB8AC3E}">
        <p14:creationId xmlns:p14="http://schemas.microsoft.com/office/powerpoint/2010/main" val="2344898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TiDB</a:t>
            </a:r>
            <a:r>
              <a:rPr lang="en-US" dirty="0"/>
              <a:t> is MySQL compatible. This means that user connections use the MySQL protocol. Our diagram shows our End user application (in the red box). The arrows imply a connection to…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21</a:t>
            </a:fld>
            <a:endParaRPr lang="en-US"/>
          </a:p>
        </p:txBody>
      </p:sp>
    </p:spTree>
    <p:extLst>
      <p:ext uri="{BB962C8B-B14F-4D97-AF65-F5344CB8AC3E}">
        <p14:creationId xmlns:p14="http://schemas.microsoft.com/office/powerpoint/2010/main" val="73354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presenting these slides, replace my name with yours. I would love to know that you used these slides. Tell me all about it – </a:t>
            </a:r>
            <a:r>
              <a:rPr lang="en-US" dirty="0" err="1"/>
              <a:t>Jeff.Bailey@pingcap.com</a:t>
            </a:r>
            <a:r>
              <a:rPr lang="en-US" dirty="0"/>
              <a:t>.</a:t>
            </a:r>
          </a:p>
        </p:txBody>
      </p:sp>
      <p:sp>
        <p:nvSpPr>
          <p:cNvPr id="4" name="Slide Number Placeholder 3"/>
          <p:cNvSpPr>
            <a:spLocks noGrp="1"/>
          </p:cNvSpPr>
          <p:nvPr>
            <p:ph type="sldNum" sz="quarter" idx="5"/>
          </p:nvPr>
        </p:nvSpPr>
        <p:spPr/>
        <p:txBody>
          <a:bodyPr/>
          <a:lstStyle/>
          <a:p>
            <a:fld id="{6D794119-6C8E-9C4A-86A8-E42DD52ED661}" type="slidenum">
              <a:rPr lang="en-US" smtClean="0"/>
              <a:t>2</a:t>
            </a:fld>
            <a:endParaRPr lang="en-US"/>
          </a:p>
        </p:txBody>
      </p:sp>
    </p:spTree>
    <p:extLst>
      <p:ext uri="{BB962C8B-B14F-4D97-AF65-F5344CB8AC3E}">
        <p14:creationId xmlns:p14="http://schemas.microsoft.com/office/powerpoint/2010/main" val="139358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TiDB</a:t>
            </a:r>
            <a:r>
              <a:rPr lang="en-US" dirty="0"/>
              <a:t> Server. This is the SQL layer. What does this mean, exactly?</a:t>
            </a:r>
          </a:p>
          <a:p>
            <a:endParaRPr lang="en-US" dirty="0"/>
          </a:p>
          <a:p>
            <a:r>
              <a:rPr lang="en-US" dirty="0"/>
              <a:t>Well, it means that </a:t>
            </a:r>
            <a:r>
              <a:rPr lang="en-US" dirty="0" err="1"/>
              <a:t>TiDB</a:t>
            </a:r>
            <a:r>
              <a:rPr lang="en-US" dirty="0"/>
              <a:t> server accepts connections from the MySQL client. It parses SQL statements. Creates the SQL execution plans. And orchestrates the execution of the query. </a:t>
            </a:r>
            <a:r>
              <a:rPr lang="en-US" dirty="0" err="1"/>
              <a:t>TiDB</a:t>
            </a:r>
            <a:r>
              <a:rPr lang="en-US" dirty="0"/>
              <a:t> is distributed so </a:t>
            </a:r>
            <a:r>
              <a:rPr lang="en-US" dirty="0" err="1"/>
              <a:t>TiDB</a:t>
            </a:r>
            <a:r>
              <a:rPr lang="en-US" dirty="0"/>
              <a:t> server is responsible for collecting the resultant data and producing query output. But, and this is cool, the storage layer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22</a:t>
            </a:fld>
            <a:endParaRPr lang="en-US"/>
          </a:p>
        </p:txBody>
      </p:sp>
    </p:spTree>
    <p:extLst>
      <p:ext uri="{BB962C8B-B14F-4D97-AF65-F5344CB8AC3E}">
        <p14:creationId xmlns:p14="http://schemas.microsoft.com/office/powerpoint/2010/main" val="48481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do some processing, too. Think of this as SQL push-down. Some SQL processing is pushed into the storage layer. In this example, we are talking about </a:t>
            </a:r>
            <a:r>
              <a:rPr lang="en-US" dirty="0" err="1"/>
              <a:t>TiKV</a:t>
            </a:r>
            <a:r>
              <a:rPr lang="en-US" dirty="0"/>
              <a:t>. </a:t>
            </a:r>
          </a:p>
          <a:p>
            <a:endParaRPr lang="en-US" dirty="0"/>
          </a:p>
          <a:p>
            <a:r>
              <a:rPr lang="en-US" dirty="0"/>
              <a:t>Remember, </a:t>
            </a:r>
            <a:r>
              <a:rPr lang="en-US" dirty="0" err="1"/>
              <a:t>TiDB</a:t>
            </a:r>
            <a:r>
              <a:rPr lang="en-US" dirty="0"/>
              <a:t> is a Hybrid Transactional/Analytical Processing (HTAP) database. </a:t>
            </a:r>
            <a:r>
              <a:rPr lang="en-US" dirty="0" err="1"/>
              <a:t>TiKV</a:t>
            </a:r>
            <a:r>
              <a:rPr lang="en-US" dirty="0"/>
              <a:t> handles the transactional side of the HTAP equation. This is also called on-line transaction processing. </a:t>
            </a:r>
            <a:r>
              <a:rPr lang="en-US" dirty="0" err="1"/>
              <a:t>TiKV</a:t>
            </a:r>
            <a:r>
              <a:rPr lang="en-US" dirty="0"/>
              <a:t> stores the data in rows. </a:t>
            </a:r>
            <a:r>
              <a:rPr lang="en-US" dirty="0" err="1"/>
              <a:t>TiKV</a:t>
            </a:r>
            <a:r>
              <a:rPr lang="en-US" dirty="0"/>
              <a:t> is mandatory for your </a:t>
            </a:r>
            <a:r>
              <a:rPr lang="en-US" dirty="0" err="1"/>
              <a:t>TiDB</a:t>
            </a:r>
            <a:r>
              <a:rPr lang="en-US" dirty="0"/>
              <a:t> cloud environment.</a:t>
            </a:r>
          </a:p>
          <a:p>
            <a:endParaRPr lang="en-US" dirty="0"/>
          </a:p>
          <a:p>
            <a:r>
              <a:rPr lang="en-US" dirty="0"/>
              <a:t>Row-based is only the beginning.  </a:t>
            </a:r>
          </a:p>
        </p:txBody>
      </p:sp>
      <p:sp>
        <p:nvSpPr>
          <p:cNvPr id="4" name="Slide Number Placeholder 3"/>
          <p:cNvSpPr>
            <a:spLocks noGrp="1"/>
          </p:cNvSpPr>
          <p:nvPr>
            <p:ph type="sldNum" sz="quarter" idx="5"/>
          </p:nvPr>
        </p:nvSpPr>
        <p:spPr/>
        <p:txBody>
          <a:bodyPr/>
          <a:lstStyle/>
          <a:p>
            <a:fld id="{6D794119-6C8E-9C4A-86A8-E42DD52ED661}" type="slidenum">
              <a:rPr lang="en-US" smtClean="0"/>
              <a:t>23</a:t>
            </a:fld>
            <a:endParaRPr lang="en-US"/>
          </a:p>
        </p:txBody>
      </p:sp>
    </p:spTree>
    <p:extLst>
      <p:ext uri="{BB962C8B-B14F-4D97-AF65-F5344CB8AC3E}">
        <p14:creationId xmlns:p14="http://schemas.microsoft.com/office/powerpoint/2010/main" val="743430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TiFlash</a:t>
            </a:r>
            <a:r>
              <a:rPr lang="en-US" dirty="0"/>
              <a:t> in our second storage engine. </a:t>
            </a:r>
            <a:r>
              <a:rPr lang="en-US" dirty="0" err="1"/>
              <a:t>TiFlash</a:t>
            </a:r>
            <a:r>
              <a:rPr lang="en-US" dirty="0"/>
              <a:t> is a columnar store. Columnar stores are perfect for analytic-type queries. </a:t>
            </a:r>
            <a:r>
              <a:rPr lang="en-US" dirty="0" err="1"/>
              <a:t>TiFlash</a:t>
            </a:r>
            <a:r>
              <a:rPr lang="en-US" dirty="0"/>
              <a:t> is optional. You don’t have to included it in your </a:t>
            </a:r>
            <a:r>
              <a:rPr lang="en-US" dirty="0" err="1"/>
              <a:t>TiDB</a:t>
            </a:r>
            <a:r>
              <a:rPr lang="en-US" dirty="0"/>
              <a:t> environment. </a:t>
            </a:r>
          </a:p>
          <a:p>
            <a:endParaRPr lang="en-US" dirty="0"/>
          </a:p>
          <a:p>
            <a:r>
              <a:rPr lang="en-US" dirty="0"/>
              <a:t>You are probably asking yourself, “How do I tell </a:t>
            </a:r>
            <a:r>
              <a:rPr lang="en-US" dirty="0" err="1"/>
              <a:t>TiDB</a:t>
            </a:r>
            <a:r>
              <a:rPr lang="en-US" dirty="0"/>
              <a:t> to use </a:t>
            </a:r>
            <a:r>
              <a:rPr lang="en-US" dirty="0" err="1"/>
              <a:t>TiFlash</a:t>
            </a:r>
            <a:r>
              <a:rPr lang="en-US" dirty="0"/>
              <a:t> instead of </a:t>
            </a:r>
            <a:r>
              <a:rPr lang="en-US" dirty="0" err="1"/>
              <a:t>TiKV</a:t>
            </a:r>
            <a:r>
              <a:rPr lang="en-US" dirty="0"/>
              <a:t>?” That’s a great question. Stay tuned, we will cover this in a few minutes. The answer will surprise you?</a:t>
            </a:r>
          </a:p>
          <a:p>
            <a:endParaRPr lang="en-US" dirty="0"/>
          </a:p>
          <a:p>
            <a:r>
              <a:rPr lang="en-US" dirty="0"/>
              <a:t>Every database needs a brain. Let’s discuss the brains of </a:t>
            </a:r>
            <a:r>
              <a:rPr lang="en-US" dirty="0" err="1"/>
              <a:t>TiDB</a:t>
            </a:r>
            <a:r>
              <a:rPr lang="en-US" dirty="0"/>
              <a:t>…</a:t>
            </a:r>
          </a:p>
        </p:txBody>
      </p:sp>
      <p:sp>
        <p:nvSpPr>
          <p:cNvPr id="4" name="Slide Number Placeholder 3"/>
          <p:cNvSpPr>
            <a:spLocks noGrp="1"/>
          </p:cNvSpPr>
          <p:nvPr>
            <p:ph type="sldNum" sz="quarter" idx="5"/>
          </p:nvPr>
        </p:nvSpPr>
        <p:spPr/>
        <p:txBody>
          <a:bodyPr/>
          <a:lstStyle/>
          <a:p>
            <a:fld id="{6D794119-6C8E-9C4A-86A8-E42DD52ED661}" type="slidenum">
              <a:rPr lang="en-US" smtClean="0"/>
              <a:t>24</a:t>
            </a:fld>
            <a:endParaRPr lang="en-US"/>
          </a:p>
        </p:txBody>
      </p:sp>
    </p:spTree>
    <p:extLst>
      <p:ext uri="{BB962C8B-B14F-4D97-AF65-F5344CB8AC3E}">
        <p14:creationId xmlns:p14="http://schemas.microsoft.com/office/powerpoint/2010/main" val="13103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Placement Driver keeps track of data and information that </a:t>
            </a:r>
            <a:r>
              <a:rPr lang="en-US" dirty="0" err="1"/>
              <a:t>TiDB</a:t>
            </a:r>
            <a:r>
              <a:rPr lang="en-US" dirty="0"/>
              <a:t> needs to run. Like we said, the PD is the brains of </a:t>
            </a:r>
            <a:r>
              <a:rPr lang="en-US" dirty="0" err="1"/>
              <a:t>TiDB</a:t>
            </a:r>
            <a:r>
              <a:rPr lang="en-US" dirty="0"/>
              <a:t>. We won’t get into a lot of specific details, but I need to point out that the PD is responsible for timestamps. The TSO on the upper right hand side of the diagram stands for Time Stamp Oracle. TSO is responsible for time stamps.</a:t>
            </a:r>
          </a:p>
          <a:p>
            <a:endParaRPr lang="en-US" dirty="0"/>
          </a:p>
          <a:p>
            <a:r>
              <a:rPr lang="en-US" dirty="0"/>
              <a:t>Well, there is one subsystem remaining on our diagram.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25</a:t>
            </a:fld>
            <a:endParaRPr lang="en-US"/>
          </a:p>
        </p:txBody>
      </p:sp>
    </p:spTree>
    <p:extLst>
      <p:ext uri="{BB962C8B-B14F-4D97-AF65-F5344CB8AC3E}">
        <p14:creationId xmlns:p14="http://schemas.microsoft.com/office/powerpoint/2010/main" val="2243182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Spark Driver. You have likely heard of Spark. It is an open source, in-memory analytics engine. It is an optional component in on-prem environments. The Spark Driver is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26</a:t>
            </a:fld>
            <a:endParaRPr lang="en-US"/>
          </a:p>
        </p:txBody>
      </p:sp>
    </p:spTree>
    <p:extLst>
      <p:ext uri="{BB962C8B-B14F-4D97-AF65-F5344CB8AC3E}">
        <p14:creationId xmlns:p14="http://schemas.microsoft.com/office/powerpoint/2010/main" val="3408289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included with </a:t>
            </a:r>
            <a:r>
              <a:rPr lang="en-US" dirty="0" err="1"/>
              <a:t>TiDB</a:t>
            </a:r>
            <a:r>
              <a:rPr lang="en-US" dirty="0"/>
              <a:t> Cloud. So we don’t need to worry about it or pay for it to run. This leaves us with… (next slide)</a:t>
            </a:r>
          </a:p>
        </p:txBody>
      </p:sp>
      <p:sp>
        <p:nvSpPr>
          <p:cNvPr id="4" name="Slide Number Placeholder 3"/>
          <p:cNvSpPr>
            <a:spLocks noGrp="1"/>
          </p:cNvSpPr>
          <p:nvPr>
            <p:ph type="sldNum" sz="quarter" idx="5"/>
          </p:nvPr>
        </p:nvSpPr>
        <p:spPr/>
        <p:txBody>
          <a:bodyPr/>
          <a:lstStyle/>
          <a:p>
            <a:fld id="{6D794119-6C8E-9C4A-86A8-E42DD52ED661}" type="slidenum">
              <a:rPr lang="en-US" smtClean="0"/>
              <a:t>27</a:t>
            </a:fld>
            <a:endParaRPr lang="en-US"/>
          </a:p>
        </p:txBody>
      </p:sp>
    </p:spTree>
    <p:extLst>
      <p:ext uri="{BB962C8B-B14F-4D97-AF65-F5344CB8AC3E}">
        <p14:creationId xmlns:p14="http://schemas.microsoft.com/office/powerpoint/2010/main" val="1469218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revised logical diagram. </a:t>
            </a:r>
            <a:br>
              <a:rPr lang="en-US" dirty="0"/>
            </a:br>
            <a:br>
              <a:rPr lang="en-US" dirty="0"/>
            </a:br>
            <a:r>
              <a:rPr lang="en-US" dirty="0"/>
              <a:t>OK, our clusters are probably ready for us to use now. Take a look at your browser. </a:t>
            </a:r>
            <a:endParaRPr lang="en-CN"/>
          </a:p>
        </p:txBody>
      </p:sp>
      <p:sp>
        <p:nvSpPr>
          <p:cNvPr id="4" name="Slide Number Placeholder 3"/>
          <p:cNvSpPr>
            <a:spLocks noGrp="1"/>
          </p:cNvSpPr>
          <p:nvPr>
            <p:ph type="sldNum" sz="quarter" idx="5"/>
          </p:nvPr>
        </p:nvSpPr>
        <p:spPr/>
        <p:txBody>
          <a:bodyPr/>
          <a:lstStyle/>
          <a:p>
            <a:fld id="{6D794119-6C8E-9C4A-86A8-E42DD52ED661}" type="slidenum">
              <a:rPr lang="en-US" smtClean="0"/>
              <a:t>28</a:t>
            </a:fld>
            <a:endParaRPr lang="en-US"/>
          </a:p>
        </p:txBody>
      </p:sp>
    </p:spTree>
    <p:extLst>
      <p:ext uri="{BB962C8B-B14F-4D97-AF65-F5344CB8AC3E}">
        <p14:creationId xmlns:p14="http://schemas.microsoft.com/office/powerpoint/2010/main" val="389817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cluster is up-and-running, but we need to configure some security settings. I think you will be surprised by how easy this is.</a:t>
            </a:r>
          </a:p>
        </p:txBody>
      </p:sp>
      <p:sp>
        <p:nvSpPr>
          <p:cNvPr id="4" name="Slide Number Placeholder 3"/>
          <p:cNvSpPr>
            <a:spLocks noGrp="1"/>
          </p:cNvSpPr>
          <p:nvPr>
            <p:ph type="sldNum" sz="quarter" idx="5"/>
          </p:nvPr>
        </p:nvSpPr>
        <p:spPr/>
        <p:txBody>
          <a:bodyPr/>
          <a:lstStyle/>
          <a:p>
            <a:fld id="{6D794119-6C8E-9C4A-86A8-E42DD52ED661}" type="slidenum">
              <a:rPr lang="en-US" smtClean="0"/>
              <a:t>29</a:t>
            </a:fld>
            <a:endParaRPr lang="en-US"/>
          </a:p>
        </p:txBody>
      </p:sp>
    </p:spTree>
    <p:extLst>
      <p:ext uri="{BB962C8B-B14F-4D97-AF65-F5344CB8AC3E}">
        <p14:creationId xmlns:p14="http://schemas.microsoft.com/office/powerpoint/2010/main" val="255028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reset your password. Just return to Security Settings and enter a new one.</a:t>
            </a:r>
          </a:p>
        </p:txBody>
      </p:sp>
      <p:sp>
        <p:nvSpPr>
          <p:cNvPr id="4" name="Slide Number Placeholder 3"/>
          <p:cNvSpPr>
            <a:spLocks noGrp="1"/>
          </p:cNvSpPr>
          <p:nvPr>
            <p:ph type="sldNum" sz="quarter" idx="5"/>
          </p:nvPr>
        </p:nvSpPr>
        <p:spPr/>
        <p:txBody>
          <a:bodyPr/>
          <a:lstStyle/>
          <a:p>
            <a:fld id="{6D794119-6C8E-9C4A-86A8-E42DD52ED661}" type="slidenum">
              <a:rPr lang="en-US" smtClean="0"/>
              <a:t>30</a:t>
            </a:fld>
            <a:endParaRPr lang="en-US"/>
          </a:p>
        </p:txBody>
      </p:sp>
    </p:spTree>
    <p:extLst>
      <p:ext uri="{BB962C8B-B14F-4D97-AF65-F5344CB8AC3E}">
        <p14:creationId xmlns:p14="http://schemas.microsoft.com/office/powerpoint/2010/main" val="129214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Allow Access from Anywhere will set the CIDR to 0.0.0.0/0. This is not a good idea for a cluster will real data in it.</a:t>
            </a:r>
          </a:p>
        </p:txBody>
      </p:sp>
      <p:sp>
        <p:nvSpPr>
          <p:cNvPr id="4" name="Slide Number Placeholder 3"/>
          <p:cNvSpPr>
            <a:spLocks noGrp="1"/>
          </p:cNvSpPr>
          <p:nvPr>
            <p:ph type="sldNum" sz="quarter" idx="5"/>
          </p:nvPr>
        </p:nvSpPr>
        <p:spPr/>
        <p:txBody>
          <a:bodyPr/>
          <a:lstStyle/>
          <a:p>
            <a:fld id="{6D794119-6C8E-9C4A-86A8-E42DD52ED661}" type="slidenum">
              <a:rPr lang="en-US" smtClean="0"/>
              <a:t>31</a:t>
            </a:fld>
            <a:endParaRPr lang="en-US"/>
          </a:p>
        </p:txBody>
      </p:sp>
    </p:spTree>
    <p:extLst>
      <p:ext uri="{BB962C8B-B14F-4D97-AF65-F5344CB8AC3E}">
        <p14:creationId xmlns:p14="http://schemas.microsoft.com/office/powerpoint/2010/main" val="4014644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do I live demo of this and you already have an account, you can put +test01 (or something similar) to your email address. For example: my.name+test01@mycompany.com. </a:t>
            </a:r>
          </a:p>
        </p:txBody>
      </p:sp>
      <p:sp>
        <p:nvSpPr>
          <p:cNvPr id="4" name="Slide Number Placeholder 3"/>
          <p:cNvSpPr>
            <a:spLocks noGrp="1"/>
          </p:cNvSpPr>
          <p:nvPr>
            <p:ph type="sldNum" sz="quarter" idx="5"/>
          </p:nvPr>
        </p:nvSpPr>
        <p:spPr/>
        <p:txBody>
          <a:bodyPr/>
          <a:lstStyle/>
          <a:p>
            <a:fld id="{6D794119-6C8E-9C4A-86A8-E42DD52ED661}" type="slidenum">
              <a:rPr lang="en-US" smtClean="0"/>
              <a:t>4</a:t>
            </a:fld>
            <a:endParaRPr lang="en-US"/>
          </a:p>
        </p:txBody>
      </p:sp>
    </p:spTree>
    <p:extLst>
      <p:ext uri="{BB962C8B-B14F-4D97-AF65-F5344CB8AC3E}">
        <p14:creationId xmlns:p14="http://schemas.microsoft.com/office/powerpoint/2010/main" val="1001104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more CIDRs here. But we don’t need to do that in this exercise.</a:t>
            </a:r>
          </a:p>
        </p:txBody>
      </p:sp>
      <p:sp>
        <p:nvSpPr>
          <p:cNvPr id="4" name="Slide Number Placeholder 3"/>
          <p:cNvSpPr>
            <a:spLocks noGrp="1"/>
          </p:cNvSpPr>
          <p:nvPr>
            <p:ph type="sldNum" sz="quarter" idx="5"/>
          </p:nvPr>
        </p:nvSpPr>
        <p:spPr/>
        <p:txBody>
          <a:bodyPr/>
          <a:lstStyle/>
          <a:p>
            <a:fld id="{6D794119-6C8E-9C4A-86A8-E42DD52ED661}" type="slidenum">
              <a:rPr lang="en-US" smtClean="0"/>
              <a:t>32</a:t>
            </a:fld>
            <a:endParaRPr lang="en-US"/>
          </a:p>
        </p:txBody>
      </p:sp>
    </p:spTree>
    <p:extLst>
      <p:ext uri="{BB962C8B-B14F-4D97-AF65-F5344CB8AC3E}">
        <p14:creationId xmlns:p14="http://schemas.microsoft.com/office/powerpoint/2010/main" val="187004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 tab is where we go to get information on how to connect to our cluster.</a:t>
            </a:r>
          </a:p>
        </p:txBody>
      </p:sp>
      <p:sp>
        <p:nvSpPr>
          <p:cNvPr id="4" name="Slide Number Placeholder 3"/>
          <p:cNvSpPr>
            <a:spLocks noGrp="1"/>
          </p:cNvSpPr>
          <p:nvPr>
            <p:ph type="sldNum" sz="quarter" idx="5"/>
          </p:nvPr>
        </p:nvSpPr>
        <p:spPr/>
        <p:txBody>
          <a:bodyPr/>
          <a:lstStyle/>
          <a:p>
            <a:fld id="{6D794119-6C8E-9C4A-86A8-E42DD52ED661}" type="slidenum">
              <a:rPr lang="en-US" smtClean="0"/>
              <a:t>34</a:t>
            </a:fld>
            <a:endParaRPr lang="en-US"/>
          </a:p>
        </p:txBody>
      </p:sp>
    </p:spTree>
    <p:extLst>
      <p:ext uri="{BB962C8B-B14F-4D97-AF65-F5344CB8AC3E}">
        <p14:creationId xmlns:p14="http://schemas.microsoft.com/office/powerpoint/2010/main" val="71760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this under Security Settings too. Keep in mind, you can change your Traffic Filter here, too.</a:t>
            </a:r>
          </a:p>
        </p:txBody>
      </p:sp>
      <p:sp>
        <p:nvSpPr>
          <p:cNvPr id="4" name="Slide Number Placeholder 3"/>
          <p:cNvSpPr>
            <a:spLocks noGrp="1"/>
          </p:cNvSpPr>
          <p:nvPr>
            <p:ph type="sldNum" sz="quarter" idx="5"/>
          </p:nvPr>
        </p:nvSpPr>
        <p:spPr/>
        <p:txBody>
          <a:bodyPr/>
          <a:lstStyle/>
          <a:p>
            <a:fld id="{6D794119-6C8E-9C4A-86A8-E42DD52ED661}" type="slidenum">
              <a:rPr lang="en-US" smtClean="0"/>
              <a:t>35</a:t>
            </a:fld>
            <a:endParaRPr lang="en-US"/>
          </a:p>
        </p:txBody>
      </p:sp>
    </p:spTree>
    <p:extLst>
      <p:ext uri="{BB962C8B-B14F-4D97-AF65-F5344CB8AC3E}">
        <p14:creationId xmlns:p14="http://schemas.microsoft.com/office/powerpoint/2010/main" val="2536047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UI provides copy/paste connection examples. We won’t need to use these during our workshop, but feel free to take a look at them.</a:t>
            </a:r>
          </a:p>
        </p:txBody>
      </p:sp>
      <p:sp>
        <p:nvSpPr>
          <p:cNvPr id="4" name="Slide Number Placeholder 3"/>
          <p:cNvSpPr>
            <a:spLocks noGrp="1"/>
          </p:cNvSpPr>
          <p:nvPr>
            <p:ph type="sldNum" sz="quarter" idx="5"/>
          </p:nvPr>
        </p:nvSpPr>
        <p:spPr/>
        <p:txBody>
          <a:bodyPr/>
          <a:lstStyle/>
          <a:p>
            <a:fld id="{6D794119-6C8E-9C4A-86A8-E42DD52ED661}" type="slidenum">
              <a:rPr lang="en-US" smtClean="0"/>
              <a:t>36</a:t>
            </a:fld>
            <a:endParaRPr lang="en-US"/>
          </a:p>
        </p:txBody>
      </p:sp>
    </p:spTree>
    <p:extLst>
      <p:ext uri="{BB962C8B-B14F-4D97-AF65-F5344CB8AC3E}">
        <p14:creationId xmlns:p14="http://schemas.microsoft.com/office/powerpoint/2010/main" val="2055245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the command is easy. </a:t>
            </a:r>
          </a:p>
        </p:txBody>
      </p:sp>
      <p:sp>
        <p:nvSpPr>
          <p:cNvPr id="4" name="Slide Number Placeholder 3"/>
          <p:cNvSpPr>
            <a:spLocks noGrp="1"/>
          </p:cNvSpPr>
          <p:nvPr>
            <p:ph type="sldNum" sz="quarter" idx="5"/>
          </p:nvPr>
        </p:nvSpPr>
        <p:spPr/>
        <p:txBody>
          <a:bodyPr/>
          <a:lstStyle/>
          <a:p>
            <a:fld id="{6D794119-6C8E-9C4A-86A8-E42DD52ED661}" type="slidenum">
              <a:rPr lang="en-US" smtClean="0"/>
              <a:t>37</a:t>
            </a:fld>
            <a:endParaRPr lang="en-US"/>
          </a:p>
        </p:txBody>
      </p:sp>
    </p:spTree>
    <p:extLst>
      <p:ext uri="{BB962C8B-B14F-4D97-AF65-F5344CB8AC3E}">
        <p14:creationId xmlns:p14="http://schemas.microsoft.com/office/powerpoint/2010/main" val="19056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the copied command to connect to a </a:t>
            </a:r>
            <a:r>
              <a:rPr lang="en-US" dirty="0" err="1"/>
              <a:t>TiDB</a:t>
            </a:r>
            <a:r>
              <a:rPr lang="en-US" dirty="0"/>
              <a:t> Cloud cluster. </a:t>
            </a:r>
          </a:p>
        </p:txBody>
      </p:sp>
      <p:sp>
        <p:nvSpPr>
          <p:cNvPr id="4" name="Slide Number Placeholder 3"/>
          <p:cNvSpPr>
            <a:spLocks noGrp="1"/>
          </p:cNvSpPr>
          <p:nvPr>
            <p:ph type="sldNum" sz="quarter" idx="5"/>
          </p:nvPr>
        </p:nvSpPr>
        <p:spPr/>
        <p:txBody>
          <a:bodyPr/>
          <a:lstStyle/>
          <a:p>
            <a:fld id="{6D794119-6C8E-9C4A-86A8-E42DD52ED661}" type="slidenum">
              <a:rPr lang="en-US" smtClean="0"/>
              <a:t>38</a:t>
            </a:fld>
            <a:endParaRPr lang="en-US"/>
          </a:p>
        </p:txBody>
      </p:sp>
    </p:spTree>
    <p:extLst>
      <p:ext uri="{BB962C8B-B14F-4D97-AF65-F5344CB8AC3E}">
        <p14:creationId xmlns:p14="http://schemas.microsoft.com/office/powerpoint/2010/main" val="110726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enter some SQL Queries. Click on Web SQL Shell.</a:t>
            </a:r>
          </a:p>
        </p:txBody>
      </p:sp>
      <p:sp>
        <p:nvSpPr>
          <p:cNvPr id="4" name="Slide Number Placeholder 3"/>
          <p:cNvSpPr>
            <a:spLocks noGrp="1"/>
          </p:cNvSpPr>
          <p:nvPr>
            <p:ph type="sldNum" sz="quarter" idx="5"/>
          </p:nvPr>
        </p:nvSpPr>
        <p:spPr/>
        <p:txBody>
          <a:bodyPr/>
          <a:lstStyle/>
          <a:p>
            <a:fld id="{6D794119-6C8E-9C4A-86A8-E42DD52ED661}" type="slidenum">
              <a:rPr lang="en-US" smtClean="0"/>
              <a:t>39</a:t>
            </a:fld>
            <a:endParaRPr lang="en-US"/>
          </a:p>
        </p:txBody>
      </p:sp>
    </p:spTree>
    <p:extLst>
      <p:ext uri="{BB962C8B-B14F-4D97-AF65-F5344CB8AC3E}">
        <p14:creationId xmlns:p14="http://schemas.microsoft.com/office/powerpoint/2010/main" val="275005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open the Shell by clicking on Open SQL Shell.</a:t>
            </a:r>
          </a:p>
        </p:txBody>
      </p:sp>
      <p:sp>
        <p:nvSpPr>
          <p:cNvPr id="4" name="Slide Number Placeholder 3"/>
          <p:cNvSpPr>
            <a:spLocks noGrp="1"/>
          </p:cNvSpPr>
          <p:nvPr>
            <p:ph type="sldNum" sz="quarter" idx="5"/>
          </p:nvPr>
        </p:nvSpPr>
        <p:spPr/>
        <p:txBody>
          <a:bodyPr/>
          <a:lstStyle/>
          <a:p>
            <a:fld id="{6D794119-6C8E-9C4A-86A8-E42DD52ED661}" type="slidenum">
              <a:rPr lang="en-US" smtClean="0"/>
              <a:t>40</a:t>
            </a:fld>
            <a:endParaRPr lang="en-US"/>
          </a:p>
        </p:txBody>
      </p:sp>
    </p:spTree>
    <p:extLst>
      <p:ext uri="{BB962C8B-B14F-4D97-AF65-F5344CB8AC3E}">
        <p14:creationId xmlns:p14="http://schemas.microsoft.com/office/powerpoint/2010/main" val="71306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password for the cluster we created and not the password for our </a:t>
            </a:r>
            <a:r>
              <a:rPr lang="en-US" dirty="0" err="1"/>
              <a:t>TiDB</a:t>
            </a:r>
            <a:r>
              <a:rPr lang="en-US" dirty="0"/>
              <a:t> Cloud account.</a:t>
            </a:r>
          </a:p>
        </p:txBody>
      </p:sp>
      <p:sp>
        <p:nvSpPr>
          <p:cNvPr id="4" name="Slide Number Placeholder 3"/>
          <p:cNvSpPr>
            <a:spLocks noGrp="1"/>
          </p:cNvSpPr>
          <p:nvPr>
            <p:ph type="sldNum" sz="quarter" idx="5"/>
          </p:nvPr>
        </p:nvSpPr>
        <p:spPr/>
        <p:txBody>
          <a:bodyPr/>
          <a:lstStyle/>
          <a:p>
            <a:fld id="{6D794119-6C8E-9C4A-86A8-E42DD52ED661}" type="slidenum">
              <a:rPr lang="en-US" smtClean="0"/>
              <a:t>41</a:t>
            </a:fld>
            <a:endParaRPr lang="en-US"/>
          </a:p>
        </p:txBody>
      </p:sp>
    </p:spTree>
    <p:extLst>
      <p:ext uri="{BB962C8B-B14F-4D97-AF65-F5344CB8AC3E}">
        <p14:creationId xmlns:p14="http://schemas.microsoft.com/office/powerpoint/2010/main" val="3276167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connected, enter the commands in the RED box.</a:t>
            </a:r>
            <a:br>
              <a:rPr lang="en-US" dirty="0"/>
            </a:br>
            <a:br>
              <a:rPr lang="en-US" dirty="0"/>
            </a:br>
            <a:r>
              <a:rPr lang="en-US" dirty="0"/>
              <a:t>Make sure the output matches that shown. If you have any issues, raise your hand and we will help you.</a:t>
            </a:r>
          </a:p>
        </p:txBody>
      </p:sp>
      <p:sp>
        <p:nvSpPr>
          <p:cNvPr id="4" name="Slide Number Placeholder 3"/>
          <p:cNvSpPr>
            <a:spLocks noGrp="1"/>
          </p:cNvSpPr>
          <p:nvPr>
            <p:ph type="sldNum" sz="quarter" idx="5"/>
          </p:nvPr>
        </p:nvSpPr>
        <p:spPr/>
        <p:txBody>
          <a:bodyPr/>
          <a:lstStyle/>
          <a:p>
            <a:fld id="{6D794119-6C8E-9C4A-86A8-E42DD52ED661}" type="slidenum">
              <a:rPr lang="en-US" smtClean="0"/>
              <a:t>42</a:t>
            </a:fld>
            <a:endParaRPr lang="en-US"/>
          </a:p>
        </p:txBody>
      </p:sp>
    </p:spTree>
    <p:extLst>
      <p:ext uri="{BB962C8B-B14F-4D97-AF65-F5344CB8AC3E}">
        <p14:creationId xmlns:p14="http://schemas.microsoft.com/office/powerpoint/2010/main" val="2157009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a:t>
            </a:r>
            <a:r>
              <a:rPr lang="en-US" dirty="0" err="1"/>
              <a:t>pingcap.com</a:t>
            </a:r>
            <a:r>
              <a:rPr lang="en-US" dirty="0"/>
              <a:t> site and click on ”Try Free.”</a:t>
            </a:r>
            <a:br>
              <a:rPr lang="en-US" dirty="0"/>
            </a:br>
            <a:br>
              <a:rPr lang="en-US" dirty="0"/>
            </a:br>
            <a:r>
              <a:rPr lang="en-US" dirty="0"/>
              <a:t>You can go straight to “</a:t>
            </a:r>
            <a:r>
              <a:rPr lang="en-US" dirty="0" err="1"/>
              <a:t>tidbcloud.com</a:t>
            </a:r>
            <a:r>
              <a:rPr lang="en-US" dirty="0"/>
              <a:t>”.</a:t>
            </a:r>
          </a:p>
          <a:p>
            <a:endParaRPr lang="en-US" dirty="0"/>
          </a:p>
        </p:txBody>
      </p:sp>
      <p:sp>
        <p:nvSpPr>
          <p:cNvPr id="4" name="Slide Number Placeholder 3"/>
          <p:cNvSpPr>
            <a:spLocks noGrp="1"/>
          </p:cNvSpPr>
          <p:nvPr>
            <p:ph type="sldNum" sz="quarter" idx="5"/>
          </p:nvPr>
        </p:nvSpPr>
        <p:spPr/>
        <p:txBody>
          <a:bodyPr/>
          <a:lstStyle/>
          <a:p>
            <a:fld id="{6D794119-6C8E-9C4A-86A8-E42DD52ED661}" type="slidenum">
              <a:rPr lang="en-US" smtClean="0"/>
              <a:t>5</a:t>
            </a:fld>
            <a:endParaRPr lang="en-US"/>
          </a:p>
        </p:txBody>
      </p:sp>
    </p:spTree>
    <p:extLst>
      <p:ext uri="{BB962C8B-B14F-4D97-AF65-F5344CB8AC3E}">
        <p14:creationId xmlns:p14="http://schemas.microsoft.com/office/powerpoint/2010/main" val="1075211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connection page. We have discussed Standard Connection and Web SQL Shell. Notice Private Endpoint and VPC Peering. They implement custom networking configurations. Implementing customer networking requires a Dedicated Tier cluster.</a:t>
            </a:r>
          </a:p>
          <a:p>
            <a:endParaRPr lang="en-US" dirty="0"/>
          </a:p>
          <a:p>
            <a:endParaRPr lang="en-US" dirty="0"/>
          </a:p>
          <a:p>
            <a:r>
              <a:rPr lang="en-US" dirty="0"/>
              <a:t>Background – if needed.</a:t>
            </a:r>
          </a:p>
          <a:p>
            <a:endParaRPr lang="en-US" dirty="0"/>
          </a:p>
          <a:p>
            <a:r>
              <a:rPr lang="en-US" dirty="0"/>
              <a:t>Private Endpoint – enables you to privately connect to the AWS VPC without requiring an internet gateway or NAT device, VPN connection, or AWS Direct Connect. This is a fancy way of saying your connection has been configured so that it doesn’t go over the open Internet.</a:t>
            </a:r>
          </a:p>
          <a:p>
            <a:endParaRPr lang="en-US" dirty="0"/>
          </a:p>
          <a:p>
            <a:r>
              <a:rPr lang="en-US" dirty="0"/>
              <a:t>VPC – Peering – associating the Virtual Private Cloud where the cluster runs with a customer created VPC.</a:t>
            </a:r>
          </a:p>
        </p:txBody>
      </p:sp>
      <p:sp>
        <p:nvSpPr>
          <p:cNvPr id="4" name="Slide Number Placeholder 3"/>
          <p:cNvSpPr>
            <a:spLocks noGrp="1"/>
          </p:cNvSpPr>
          <p:nvPr>
            <p:ph type="sldNum" sz="quarter" idx="5"/>
          </p:nvPr>
        </p:nvSpPr>
        <p:spPr/>
        <p:txBody>
          <a:bodyPr/>
          <a:lstStyle/>
          <a:p>
            <a:fld id="{6D794119-6C8E-9C4A-86A8-E42DD52ED661}" type="slidenum">
              <a:rPr lang="en-US" smtClean="0"/>
              <a:t>43</a:t>
            </a:fld>
            <a:endParaRPr lang="en-US"/>
          </a:p>
        </p:txBody>
      </p:sp>
    </p:spTree>
    <p:extLst>
      <p:ext uri="{BB962C8B-B14F-4D97-AF65-F5344CB8AC3E}">
        <p14:creationId xmlns:p14="http://schemas.microsoft.com/office/powerpoint/2010/main" val="498530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a:t>
            </a:r>
            <a:r>
              <a:rPr lang="en-US" dirty="0" err="1"/>
              <a:t>TiDB</a:t>
            </a:r>
            <a:r>
              <a:rPr lang="en-US" dirty="0"/>
              <a:t> Cloud free tier isn’t recommended for production, it is perfect for building personal projects and experimentation. </a:t>
            </a:r>
          </a:p>
        </p:txBody>
      </p:sp>
      <p:sp>
        <p:nvSpPr>
          <p:cNvPr id="4" name="Slide Number Placeholder 3"/>
          <p:cNvSpPr>
            <a:spLocks noGrp="1"/>
          </p:cNvSpPr>
          <p:nvPr>
            <p:ph type="sldNum" sz="quarter" idx="5"/>
          </p:nvPr>
        </p:nvSpPr>
        <p:spPr/>
        <p:txBody>
          <a:bodyPr/>
          <a:lstStyle/>
          <a:p>
            <a:fld id="{6D794119-6C8E-9C4A-86A8-E42DD52ED661}" type="slidenum">
              <a:rPr lang="en-US" smtClean="0"/>
              <a:t>44</a:t>
            </a:fld>
            <a:endParaRPr lang="en-US"/>
          </a:p>
        </p:txBody>
      </p:sp>
    </p:spTree>
    <p:extLst>
      <p:ext uri="{BB962C8B-B14F-4D97-AF65-F5344CB8AC3E}">
        <p14:creationId xmlns:p14="http://schemas.microsoft.com/office/powerpoint/2010/main" val="3613280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it gets fun. We are going to submit SQL statements so that we can see what HTAP is all about.</a:t>
            </a:r>
          </a:p>
        </p:txBody>
      </p:sp>
      <p:sp>
        <p:nvSpPr>
          <p:cNvPr id="4" name="Slide Number Placeholder 3"/>
          <p:cNvSpPr>
            <a:spLocks noGrp="1"/>
          </p:cNvSpPr>
          <p:nvPr>
            <p:ph type="sldNum" sz="quarter" idx="5"/>
          </p:nvPr>
        </p:nvSpPr>
        <p:spPr/>
        <p:txBody>
          <a:bodyPr/>
          <a:lstStyle/>
          <a:p>
            <a:fld id="{6D794119-6C8E-9C4A-86A8-E42DD52ED661}" type="slidenum">
              <a:rPr lang="en-US" smtClean="0"/>
              <a:t>45</a:t>
            </a:fld>
            <a:endParaRPr lang="en-US"/>
          </a:p>
        </p:txBody>
      </p:sp>
    </p:spTree>
    <p:extLst>
      <p:ext uri="{BB962C8B-B14F-4D97-AF65-F5344CB8AC3E}">
        <p14:creationId xmlns:p14="http://schemas.microsoft.com/office/powerpoint/2010/main" val="17655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these commands using the Web SQL Shell.</a:t>
            </a:r>
          </a:p>
        </p:txBody>
      </p:sp>
      <p:sp>
        <p:nvSpPr>
          <p:cNvPr id="4" name="Slide Number Placeholder 3"/>
          <p:cNvSpPr>
            <a:spLocks noGrp="1"/>
          </p:cNvSpPr>
          <p:nvPr>
            <p:ph type="sldNum" sz="quarter" idx="5"/>
          </p:nvPr>
        </p:nvSpPr>
        <p:spPr/>
        <p:txBody>
          <a:bodyPr/>
          <a:lstStyle/>
          <a:p>
            <a:fld id="{6D794119-6C8E-9C4A-86A8-E42DD52ED661}" type="slidenum">
              <a:rPr lang="en-US" smtClean="0"/>
              <a:t>46</a:t>
            </a:fld>
            <a:endParaRPr lang="en-US"/>
          </a:p>
        </p:txBody>
      </p:sp>
    </p:spTree>
    <p:extLst>
      <p:ext uri="{BB962C8B-B14F-4D97-AF65-F5344CB8AC3E}">
        <p14:creationId xmlns:p14="http://schemas.microsoft.com/office/powerpoint/2010/main" val="3887748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EXPLAIN output tells us the </a:t>
            </a:r>
            <a:r>
              <a:rPr lang="en-US" dirty="0" err="1"/>
              <a:t>TiDB</a:t>
            </a:r>
            <a:r>
              <a:rPr lang="en-US" dirty="0"/>
              <a:t> Cloud will get the data from </a:t>
            </a:r>
            <a:r>
              <a:rPr lang="en-US" dirty="0" err="1"/>
              <a:t>TiKV</a:t>
            </a:r>
            <a:r>
              <a:rPr lang="en-US" dirty="0"/>
              <a:t>. Remember, </a:t>
            </a:r>
            <a:r>
              <a:rPr lang="en-US" dirty="0" err="1"/>
              <a:t>TiKV</a:t>
            </a:r>
            <a:r>
              <a:rPr lang="en-US" dirty="0"/>
              <a:t> is required for all </a:t>
            </a:r>
            <a:r>
              <a:rPr lang="en-US" dirty="0" err="1"/>
              <a:t>TiDB</a:t>
            </a:r>
            <a:r>
              <a:rPr lang="en-US" dirty="0"/>
              <a:t> clusters. Our diagram to the right only shows </a:t>
            </a:r>
            <a:r>
              <a:rPr lang="en-US" dirty="0" err="1"/>
              <a:t>TiKV</a:t>
            </a:r>
            <a:r>
              <a:rPr lang="en-US" dirty="0"/>
              <a:t>. That can’t be right because </a:t>
            </a:r>
            <a:r>
              <a:rPr lang="en-US" dirty="0" err="1"/>
              <a:t>TiFlash</a:t>
            </a:r>
            <a:r>
              <a:rPr lang="en-US" dirty="0"/>
              <a:t> was configured in our cluster. Is something wrong?</a:t>
            </a:r>
          </a:p>
        </p:txBody>
      </p:sp>
      <p:sp>
        <p:nvSpPr>
          <p:cNvPr id="4" name="Slide Number Placeholder 3"/>
          <p:cNvSpPr>
            <a:spLocks noGrp="1"/>
          </p:cNvSpPr>
          <p:nvPr>
            <p:ph type="sldNum" sz="quarter" idx="5"/>
          </p:nvPr>
        </p:nvSpPr>
        <p:spPr/>
        <p:txBody>
          <a:bodyPr/>
          <a:lstStyle/>
          <a:p>
            <a:fld id="{6D794119-6C8E-9C4A-86A8-E42DD52ED661}" type="slidenum">
              <a:rPr lang="en-US" smtClean="0"/>
              <a:t>47</a:t>
            </a:fld>
            <a:endParaRPr lang="en-US"/>
          </a:p>
        </p:txBody>
      </p:sp>
    </p:spTree>
    <p:extLst>
      <p:ext uri="{BB962C8B-B14F-4D97-AF65-F5344CB8AC3E}">
        <p14:creationId xmlns:p14="http://schemas.microsoft.com/office/powerpoint/2010/main" val="1203140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the ALTER TABLE statement then rerun the EXPLAIN.</a:t>
            </a:r>
          </a:p>
        </p:txBody>
      </p:sp>
      <p:sp>
        <p:nvSpPr>
          <p:cNvPr id="4" name="Slide Number Placeholder 3"/>
          <p:cNvSpPr>
            <a:spLocks noGrp="1"/>
          </p:cNvSpPr>
          <p:nvPr>
            <p:ph type="sldNum" sz="quarter" idx="5"/>
          </p:nvPr>
        </p:nvSpPr>
        <p:spPr/>
        <p:txBody>
          <a:bodyPr/>
          <a:lstStyle/>
          <a:p>
            <a:fld id="{6D794119-6C8E-9C4A-86A8-E42DD52ED661}" type="slidenum">
              <a:rPr lang="en-US" smtClean="0"/>
              <a:t>48</a:t>
            </a:fld>
            <a:endParaRPr lang="en-US"/>
          </a:p>
        </p:txBody>
      </p:sp>
    </p:spTree>
    <p:extLst>
      <p:ext uri="{BB962C8B-B14F-4D97-AF65-F5344CB8AC3E}">
        <p14:creationId xmlns:p14="http://schemas.microsoft.com/office/powerpoint/2010/main" val="2722893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EXPLAIN output has changed. </a:t>
            </a:r>
            <a:r>
              <a:rPr lang="en-US" dirty="0" err="1"/>
              <a:t>TiDB</a:t>
            </a:r>
            <a:r>
              <a:rPr lang="en-US" dirty="0"/>
              <a:t> is now using </a:t>
            </a:r>
            <a:r>
              <a:rPr lang="en-US" dirty="0" err="1"/>
              <a:t>TiFlash</a:t>
            </a:r>
            <a:r>
              <a:rPr lang="en-US" dirty="0"/>
              <a:t>. </a:t>
            </a:r>
            <a:br>
              <a:rPr lang="en-US" dirty="0"/>
            </a:br>
            <a:br>
              <a:rPr lang="en-US" dirty="0"/>
            </a:br>
            <a:r>
              <a:rPr lang="en-US" dirty="0"/>
              <a:t>So, now we know that we must tell </a:t>
            </a:r>
            <a:r>
              <a:rPr lang="en-US" dirty="0" err="1"/>
              <a:t>TiDB</a:t>
            </a:r>
            <a:r>
              <a:rPr lang="en-US" dirty="0"/>
              <a:t> that a table needs </a:t>
            </a:r>
            <a:r>
              <a:rPr lang="en-US" dirty="0" err="1"/>
              <a:t>TiFlash</a:t>
            </a:r>
            <a:r>
              <a:rPr lang="en-US" dirty="0"/>
              <a:t> enabled. The reason for this is that not all tables need </a:t>
            </a:r>
            <a:r>
              <a:rPr lang="en-US" dirty="0" err="1"/>
              <a:t>TiFlash</a:t>
            </a:r>
            <a:r>
              <a:rPr lang="en-US" dirty="0"/>
              <a:t> and not enabling it saves disk space.</a:t>
            </a:r>
          </a:p>
          <a:p>
            <a:endParaRPr lang="en-US" dirty="0"/>
          </a:p>
          <a:p>
            <a:r>
              <a:rPr lang="en-US" dirty="0"/>
              <a:t>There is something important lurking under the covers here…</a:t>
            </a:r>
          </a:p>
        </p:txBody>
      </p:sp>
      <p:sp>
        <p:nvSpPr>
          <p:cNvPr id="4" name="Slide Number Placeholder 3"/>
          <p:cNvSpPr>
            <a:spLocks noGrp="1"/>
          </p:cNvSpPr>
          <p:nvPr>
            <p:ph type="sldNum" sz="quarter" idx="5"/>
          </p:nvPr>
        </p:nvSpPr>
        <p:spPr/>
        <p:txBody>
          <a:bodyPr/>
          <a:lstStyle/>
          <a:p>
            <a:fld id="{6D794119-6C8E-9C4A-86A8-E42DD52ED661}" type="slidenum">
              <a:rPr lang="en-US" smtClean="0"/>
              <a:t>49</a:t>
            </a:fld>
            <a:endParaRPr lang="en-US"/>
          </a:p>
        </p:txBody>
      </p:sp>
    </p:spTree>
    <p:extLst>
      <p:ext uri="{BB962C8B-B14F-4D97-AF65-F5344CB8AC3E}">
        <p14:creationId xmlns:p14="http://schemas.microsoft.com/office/powerpoint/2010/main" val="330244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enabled </a:t>
            </a:r>
            <a:r>
              <a:rPr lang="en-US" dirty="0" err="1"/>
              <a:t>TiFlash</a:t>
            </a:r>
            <a:r>
              <a:rPr lang="en-US" dirty="0"/>
              <a:t> for a table, the </a:t>
            </a:r>
            <a:r>
              <a:rPr lang="en-US" dirty="0" err="1"/>
              <a:t>TiDB</a:t>
            </a:r>
            <a:r>
              <a:rPr lang="en-US" dirty="0"/>
              <a:t> optimizer will choose which storage engine to use. You don’t have to do anything. Yes, that means you don’t need to change your queries! </a:t>
            </a:r>
          </a:p>
        </p:txBody>
      </p:sp>
      <p:sp>
        <p:nvSpPr>
          <p:cNvPr id="4" name="Slide Number Placeholder 3"/>
          <p:cNvSpPr>
            <a:spLocks noGrp="1"/>
          </p:cNvSpPr>
          <p:nvPr>
            <p:ph type="sldNum" sz="quarter" idx="5"/>
          </p:nvPr>
        </p:nvSpPr>
        <p:spPr/>
        <p:txBody>
          <a:bodyPr/>
          <a:lstStyle/>
          <a:p>
            <a:fld id="{6D794119-6C8E-9C4A-86A8-E42DD52ED661}" type="slidenum">
              <a:rPr lang="en-US" smtClean="0"/>
              <a:t>50</a:t>
            </a:fld>
            <a:endParaRPr lang="en-US"/>
          </a:p>
        </p:txBody>
      </p:sp>
    </p:spTree>
    <p:extLst>
      <p:ext uri="{BB962C8B-B14F-4D97-AF65-F5344CB8AC3E}">
        <p14:creationId xmlns:p14="http://schemas.microsoft.com/office/powerpoint/2010/main" val="3177236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two more commands. Can you guess what the ALTER TABLE command does?</a:t>
            </a:r>
          </a:p>
        </p:txBody>
      </p:sp>
      <p:sp>
        <p:nvSpPr>
          <p:cNvPr id="4" name="Slide Number Placeholder 3"/>
          <p:cNvSpPr>
            <a:spLocks noGrp="1"/>
          </p:cNvSpPr>
          <p:nvPr>
            <p:ph type="sldNum" sz="quarter" idx="5"/>
          </p:nvPr>
        </p:nvSpPr>
        <p:spPr/>
        <p:txBody>
          <a:bodyPr/>
          <a:lstStyle/>
          <a:p>
            <a:fld id="{6D794119-6C8E-9C4A-86A8-E42DD52ED661}" type="slidenum">
              <a:rPr lang="en-US" smtClean="0"/>
              <a:t>51</a:t>
            </a:fld>
            <a:endParaRPr lang="en-US"/>
          </a:p>
        </p:txBody>
      </p:sp>
    </p:spTree>
    <p:extLst>
      <p:ext uri="{BB962C8B-B14F-4D97-AF65-F5344CB8AC3E}">
        <p14:creationId xmlns:p14="http://schemas.microsoft.com/office/powerpoint/2010/main" val="3686292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query has reverted back to using </a:t>
            </a:r>
            <a:r>
              <a:rPr lang="en-US" dirty="0" err="1"/>
              <a:t>TiKV</a:t>
            </a:r>
            <a:r>
              <a:rPr lang="en-US" dirty="0"/>
              <a:t>. Setting REPLICA to 0 deletes the </a:t>
            </a:r>
            <a:r>
              <a:rPr lang="en-US" dirty="0" err="1"/>
              <a:t>TiFlash</a:t>
            </a:r>
            <a:r>
              <a:rPr lang="en-US" dirty="0"/>
              <a:t> data. </a:t>
            </a:r>
          </a:p>
        </p:txBody>
      </p:sp>
      <p:sp>
        <p:nvSpPr>
          <p:cNvPr id="4" name="Slide Number Placeholder 3"/>
          <p:cNvSpPr>
            <a:spLocks noGrp="1"/>
          </p:cNvSpPr>
          <p:nvPr>
            <p:ph type="sldNum" sz="quarter" idx="5"/>
          </p:nvPr>
        </p:nvSpPr>
        <p:spPr/>
        <p:txBody>
          <a:bodyPr/>
          <a:lstStyle/>
          <a:p>
            <a:fld id="{6D794119-6C8E-9C4A-86A8-E42DD52ED661}" type="slidenum">
              <a:rPr lang="en-US" smtClean="0"/>
              <a:t>52</a:t>
            </a:fld>
            <a:endParaRPr lang="en-US"/>
          </a:p>
        </p:txBody>
      </p:sp>
    </p:spTree>
    <p:extLst>
      <p:ext uri="{BB962C8B-B14F-4D97-AF65-F5344CB8AC3E}">
        <p14:creationId xmlns:p14="http://schemas.microsoft.com/office/powerpoint/2010/main" val="279360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you don’t need to enter a credit card to get the account. Sweet!</a:t>
            </a:r>
          </a:p>
        </p:txBody>
      </p:sp>
      <p:sp>
        <p:nvSpPr>
          <p:cNvPr id="4" name="Slide Number Placeholder 3"/>
          <p:cNvSpPr>
            <a:spLocks noGrp="1"/>
          </p:cNvSpPr>
          <p:nvPr>
            <p:ph type="sldNum" sz="quarter" idx="5"/>
          </p:nvPr>
        </p:nvSpPr>
        <p:spPr/>
        <p:txBody>
          <a:bodyPr/>
          <a:lstStyle/>
          <a:p>
            <a:fld id="{6D794119-6C8E-9C4A-86A8-E42DD52ED661}" type="slidenum">
              <a:rPr lang="en-US" smtClean="0"/>
              <a:t>6</a:t>
            </a:fld>
            <a:endParaRPr lang="en-US"/>
          </a:p>
        </p:txBody>
      </p:sp>
    </p:spTree>
    <p:extLst>
      <p:ext uri="{BB962C8B-B14F-4D97-AF65-F5344CB8AC3E}">
        <p14:creationId xmlns:p14="http://schemas.microsoft.com/office/powerpoint/2010/main" val="839419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bullet is HUGE.</a:t>
            </a:r>
          </a:p>
        </p:txBody>
      </p:sp>
      <p:sp>
        <p:nvSpPr>
          <p:cNvPr id="4" name="Slide Number Placeholder 3"/>
          <p:cNvSpPr>
            <a:spLocks noGrp="1"/>
          </p:cNvSpPr>
          <p:nvPr>
            <p:ph type="sldNum" sz="quarter" idx="5"/>
          </p:nvPr>
        </p:nvSpPr>
        <p:spPr/>
        <p:txBody>
          <a:bodyPr/>
          <a:lstStyle/>
          <a:p>
            <a:fld id="{6D794119-6C8E-9C4A-86A8-E42DD52ED661}" type="slidenum">
              <a:rPr lang="en-US" smtClean="0"/>
              <a:t>53</a:t>
            </a:fld>
            <a:endParaRPr lang="en-US"/>
          </a:p>
        </p:txBody>
      </p:sp>
    </p:spTree>
    <p:extLst>
      <p:ext uri="{BB962C8B-B14F-4D97-AF65-F5344CB8AC3E}">
        <p14:creationId xmlns:p14="http://schemas.microsoft.com/office/powerpoint/2010/main" val="4079227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TiDB</a:t>
            </a:r>
            <a:r>
              <a:rPr lang="en-US" dirty="0"/>
              <a:t> Playground is a self-learning area of </a:t>
            </a:r>
            <a:r>
              <a:rPr lang="en-US" dirty="0" err="1"/>
              <a:t>TiDB</a:t>
            </a:r>
            <a:r>
              <a:rPr lang="en-US" dirty="0"/>
              <a:t> Cloud.</a:t>
            </a:r>
          </a:p>
        </p:txBody>
      </p:sp>
      <p:sp>
        <p:nvSpPr>
          <p:cNvPr id="4" name="Slide Number Placeholder 3"/>
          <p:cNvSpPr>
            <a:spLocks noGrp="1"/>
          </p:cNvSpPr>
          <p:nvPr>
            <p:ph type="sldNum" sz="quarter" idx="5"/>
          </p:nvPr>
        </p:nvSpPr>
        <p:spPr/>
        <p:txBody>
          <a:bodyPr/>
          <a:lstStyle/>
          <a:p>
            <a:fld id="{6D794119-6C8E-9C4A-86A8-E42DD52ED661}" type="slidenum">
              <a:rPr lang="en-US" smtClean="0"/>
              <a:t>54</a:t>
            </a:fld>
            <a:endParaRPr lang="en-US"/>
          </a:p>
        </p:txBody>
      </p:sp>
    </p:spTree>
    <p:extLst>
      <p:ext uri="{BB962C8B-B14F-4D97-AF65-F5344CB8AC3E}">
        <p14:creationId xmlns:p14="http://schemas.microsoft.com/office/powerpoint/2010/main" val="1823409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playground data is based on the </a:t>
            </a:r>
            <a:r>
              <a:rPr lang="en-US" dirty="0" err="1"/>
              <a:t>ossinsight.io</a:t>
            </a:r>
            <a:r>
              <a:rPr lang="en-US" dirty="0"/>
              <a:t> web site. The site is built using </a:t>
            </a:r>
            <a:r>
              <a:rPr lang="en-US" dirty="0" err="1"/>
              <a:t>TiDB</a:t>
            </a:r>
            <a:r>
              <a:rPr lang="en-US" dirty="0"/>
              <a:t> Cloud. </a:t>
            </a:r>
          </a:p>
        </p:txBody>
      </p:sp>
      <p:sp>
        <p:nvSpPr>
          <p:cNvPr id="4" name="Slide Number Placeholder 3"/>
          <p:cNvSpPr>
            <a:spLocks noGrp="1"/>
          </p:cNvSpPr>
          <p:nvPr>
            <p:ph type="sldNum" sz="quarter" idx="5"/>
          </p:nvPr>
        </p:nvSpPr>
        <p:spPr/>
        <p:txBody>
          <a:bodyPr/>
          <a:lstStyle/>
          <a:p>
            <a:fld id="{6D794119-6C8E-9C4A-86A8-E42DD52ED661}" type="slidenum">
              <a:rPr lang="en-US" smtClean="0"/>
              <a:t>55</a:t>
            </a:fld>
            <a:endParaRPr lang="en-US"/>
          </a:p>
        </p:txBody>
      </p:sp>
    </p:spTree>
    <p:extLst>
      <p:ext uri="{BB962C8B-B14F-4D97-AF65-F5344CB8AC3E}">
        <p14:creationId xmlns:p14="http://schemas.microsoft.com/office/powerpoint/2010/main" val="3163902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the </a:t>
            </a:r>
            <a:r>
              <a:rPr lang="en-US" dirty="0" err="1"/>
              <a:t>TiDB</a:t>
            </a:r>
            <a:r>
              <a:rPr lang="en-US" dirty="0"/>
              <a:t> Cloud web site. Click on Playground.</a:t>
            </a:r>
          </a:p>
        </p:txBody>
      </p:sp>
      <p:sp>
        <p:nvSpPr>
          <p:cNvPr id="4" name="Slide Number Placeholder 3"/>
          <p:cNvSpPr>
            <a:spLocks noGrp="1"/>
          </p:cNvSpPr>
          <p:nvPr>
            <p:ph type="sldNum" sz="quarter" idx="5"/>
          </p:nvPr>
        </p:nvSpPr>
        <p:spPr/>
        <p:txBody>
          <a:bodyPr/>
          <a:lstStyle/>
          <a:p>
            <a:fld id="{6D794119-6C8E-9C4A-86A8-E42DD52ED661}" type="slidenum">
              <a:rPr lang="en-US" smtClean="0"/>
              <a:t>56</a:t>
            </a:fld>
            <a:endParaRPr lang="en-US"/>
          </a:p>
        </p:txBody>
      </p:sp>
    </p:spTree>
    <p:extLst>
      <p:ext uri="{BB962C8B-B14F-4D97-AF65-F5344CB8AC3E}">
        <p14:creationId xmlns:p14="http://schemas.microsoft.com/office/powerpoint/2010/main" val="1261850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these activities. If you have a quest, holler.</a:t>
            </a:r>
          </a:p>
        </p:txBody>
      </p:sp>
      <p:sp>
        <p:nvSpPr>
          <p:cNvPr id="4" name="Slide Number Placeholder 3"/>
          <p:cNvSpPr>
            <a:spLocks noGrp="1"/>
          </p:cNvSpPr>
          <p:nvPr>
            <p:ph type="sldNum" sz="quarter" idx="5"/>
          </p:nvPr>
        </p:nvSpPr>
        <p:spPr/>
        <p:txBody>
          <a:bodyPr/>
          <a:lstStyle/>
          <a:p>
            <a:fld id="{6D794119-6C8E-9C4A-86A8-E42DD52ED661}" type="slidenum">
              <a:rPr lang="en-US" smtClean="0"/>
              <a:t>57</a:t>
            </a:fld>
            <a:endParaRPr lang="en-US"/>
          </a:p>
        </p:txBody>
      </p:sp>
    </p:spTree>
    <p:extLst>
      <p:ext uri="{BB962C8B-B14F-4D97-AF65-F5344CB8AC3E}">
        <p14:creationId xmlns:p14="http://schemas.microsoft.com/office/powerpoint/2010/main" val="2364838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playground data is based on the </a:t>
            </a:r>
            <a:r>
              <a:rPr lang="en-US" dirty="0" err="1"/>
              <a:t>ossinsight.io</a:t>
            </a:r>
            <a:r>
              <a:rPr lang="en-US" dirty="0"/>
              <a:t> web site. </a:t>
            </a:r>
          </a:p>
        </p:txBody>
      </p:sp>
      <p:sp>
        <p:nvSpPr>
          <p:cNvPr id="4" name="Slide Number Placeholder 3"/>
          <p:cNvSpPr>
            <a:spLocks noGrp="1"/>
          </p:cNvSpPr>
          <p:nvPr>
            <p:ph type="sldNum" sz="quarter" idx="5"/>
          </p:nvPr>
        </p:nvSpPr>
        <p:spPr/>
        <p:txBody>
          <a:bodyPr/>
          <a:lstStyle/>
          <a:p>
            <a:fld id="{6D794119-6C8E-9C4A-86A8-E42DD52ED661}" type="slidenum">
              <a:rPr lang="en-US" smtClean="0"/>
              <a:t>58</a:t>
            </a:fld>
            <a:endParaRPr lang="en-US"/>
          </a:p>
        </p:txBody>
      </p:sp>
    </p:spTree>
    <p:extLst>
      <p:ext uri="{BB962C8B-B14F-4D97-AF65-F5344CB8AC3E}">
        <p14:creationId xmlns:p14="http://schemas.microsoft.com/office/powerpoint/2010/main" val="3547907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94119-6C8E-9C4A-86A8-E42DD52ED661}" type="slidenum">
              <a:rPr lang="en-US" smtClean="0"/>
              <a:t>59</a:t>
            </a:fld>
            <a:endParaRPr lang="en-US"/>
          </a:p>
        </p:txBody>
      </p:sp>
    </p:spTree>
    <p:extLst>
      <p:ext uri="{BB962C8B-B14F-4D97-AF65-F5344CB8AC3E}">
        <p14:creationId xmlns:p14="http://schemas.microsoft.com/office/powerpoint/2010/main" val="3709154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94119-6C8E-9C4A-86A8-E42DD52ED661}" type="slidenum">
              <a:rPr lang="en-US" smtClean="0"/>
              <a:t>60</a:t>
            </a:fld>
            <a:endParaRPr lang="en-US"/>
          </a:p>
        </p:txBody>
      </p:sp>
    </p:spTree>
    <p:extLst>
      <p:ext uri="{BB962C8B-B14F-4D97-AF65-F5344CB8AC3E}">
        <p14:creationId xmlns:p14="http://schemas.microsoft.com/office/powerpoint/2010/main" val="741024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794119-6C8E-9C4A-86A8-E42DD52ED661}" type="slidenum">
              <a:rPr lang="en-US" smtClean="0"/>
              <a:t>61</a:t>
            </a:fld>
            <a:endParaRPr lang="en-US"/>
          </a:p>
        </p:txBody>
      </p:sp>
    </p:spTree>
    <p:extLst>
      <p:ext uri="{BB962C8B-B14F-4D97-AF65-F5344CB8AC3E}">
        <p14:creationId xmlns:p14="http://schemas.microsoft.com/office/powerpoint/2010/main" val="207061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see this screen, you need to go to your email and verify your account. </a:t>
            </a:r>
          </a:p>
        </p:txBody>
      </p:sp>
      <p:sp>
        <p:nvSpPr>
          <p:cNvPr id="4" name="Slide Number Placeholder 3"/>
          <p:cNvSpPr>
            <a:spLocks noGrp="1"/>
          </p:cNvSpPr>
          <p:nvPr>
            <p:ph type="sldNum" sz="quarter" idx="5"/>
          </p:nvPr>
        </p:nvSpPr>
        <p:spPr/>
        <p:txBody>
          <a:bodyPr/>
          <a:lstStyle/>
          <a:p>
            <a:fld id="{6D794119-6C8E-9C4A-86A8-E42DD52ED661}" type="slidenum">
              <a:rPr lang="en-US" smtClean="0"/>
              <a:t>7</a:t>
            </a:fld>
            <a:endParaRPr lang="en-US"/>
          </a:p>
        </p:txBody>
      </p:sp>
    </p:spTree>
    <p:extLst>
      <p:ext uri="{BB962C8B-B14F-4D97-AF65-F5344CB8AC3E}">
        <p14:creationId xmlns:p14="http://schemas.microsoft.com/office/powerpoint/2010/main" val="3295061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email from </a:t>
            </a:r>
            <a:r>
              <a:rPr lang="en-US" dirty="0" err="1"/>
              <a:t>TiDB</a:t>
            </a:r>
            <a:r>
              <a:rPr lang="en-US" dirty="0"/>
              <a:t> Cloud and verify your account. The e-mail will have the subject – “</a:t>
            </a:r>
            <a:r>
              <a:rPr lang="en-US" dirty="0" err="1"/>
              <a:t>TiDB</a:t>
            </a:r>
            <a:r>
              <a:rPr lang="en-US" dirty="0"/>
              <a:t> Cloud Email Verification.”</a:t>
            </a:r>
          </a:p>
        </p:txBody>
      </p:sp>
      <p:sp>
        <p:nvSpPr>
          <p:cNvPr id="4" name="Slide Number Placeholder 3"/>
          <p:cNvSpPr>
            <a:spLocks noGrp="1"/>
          </p:cNvSpPr>
          <p:nvPr>
            <p:ph type="sldNum" sz="quarter" idx="5"/>
          </p:nvPr>
        </p:nvSpPr>
        <p:spPr/>
        <p:txBody>
          <a:bodyPr/>
          <a:lstStyle/>
          <a:p>
            <a:fld id="{6D794119-6C8E-9C4A-86A8-E42DD52ED661}" type="slidenum">
              <a:rPr lang="en-US" smtClean="0"/>
              <a:t>8</a:t>
            </a:fld>
            <a:endParaRPr lang="en-US"/>
          </a:p>
        </p:txBody>
      </p:sp>
    </p:spTree>
    <p:extLst>
      <p:ext uri="{BB962C8B-B14F-4D97-AF65-F5344CB8AC3E}">
        <p14:creationId xmlns:p14="http://schemas.microsoft.com/office/powerpoint/2010/main" val="567488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 account! it is now time to create a cluster.</a:t>
            </a:r>
          </a:p>
        </p:txBody>
      </p:sp>
      <p:sp>
        <p:nvSpPr>
          <p:cNvPr id="4" name="Slide Number Placeholder 3"/>
          <p:cNvSpPr>
            <a:spLocks noGrp="1"/>
          </p:cNvSpPr>
          <p:nvPr>
            <p:ph type="sldNum" sz="quarter" idx="5"/>
          </p:nvPr>
        </p:nvSpPr>
        <p:spPr/>
        <p:txBody>
          <a:bodyPr/>
          <a:lstStyle/>
          <a:p>
            <a:fld id="{6D794119-6C8E-9C4A-86A8-E42DD52ED661}" type="slidenum">
              <a:rPr lang="en-US" smtClean="0"/>
              <a:t>9</a:t>
            </a:fld>
            <a:endParaRPr lang="en-US"/>
          </a:p>
        </p:txBody>
      </p:sp>
    </p:spTree>
    <p:extLst>
      <p:ext uri="{BB962C8B-B14F-4D97-AF65-F5344CB8AC3E}">
        <p14:creationId xmlns:p14="http://schemas.microsoft.com/office/powerpoint/2010/main" val="136225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log in to our </a:t>
            </a:r>
            <a:r>
              <a:rPr lang="en-US" dirty="0" err="1"/>
              <a:t>TiDB</a:t>
            </a:r>
            <a:r>
              <a:rPr lang="en-US" dirty="0"/>
              <a:t> account.</a:t>
            </a:r>
          </a:p>
        </p:txBody>
      </p:sp>
      <p:sp>
        <p:nvSpPr>
          <p:cNvPr id="4" name="Slide Number Placeholder 3"/>
          <p:cNvSpPr>
            <a:spLocks noGrp="1"/>
          </p:cNvSpPr>
          <p:nvPr>
            <p:ph type="sldNum" sz="quarter" idx="5"/>
          </p:nvPr>
        </p:nvSpPr>
        <p:spPr/>
        <p:txBody>
          <a:bodyPr/>
          <a:lstStyle/>
          <a:p>
            <a:fld id="{6D794119-6C8E-9C4A-86A8-E42DD52ED661}" type="slidenum">
              <a:rPr lang="en-US" smtClean="0"/>
              <a:t>10</a:t>
            </a:fld>
            <a:endParaRPr lang="en-US"/>
          </a:p>
        </p:txBody>
      </p:sp>
    </p:spTree>
    <p:extLst>
      <p:ext uri="{BB962C8B-B14F-4D97-AF65-F5344CB8AC3E}">
        <p14:creationId xmlns:p14="http://schemas.microsoft.com/office/powerpoint/2010/main" val="334218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9828" y="1325531"/>
            <a:ext cx="10798969" cy="2819800"/>
          </a:xfrm>
        </p:spPr>
        <p:txBody>
          <a:bodyPr anchor="b"/>
          <a:lstStyle>
            <a:lvl1pPr algn="ctr">
              <a:defRPr sz="7086"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799828" y="4254073"/>
            <a:ext cx="10798969" cy="1955486"/>
          </a:xfrm>
        </p:spPr>
        <p:txBody>
          <a:bodyPr/>
          <a:lstStyle>
            <a:lvl1pPr marL="0" indent="0" algn="ctr">
              <a:buNone/>
              <a:defRPr sz="2834"/>
            </a:lvl1pPr>
            <a:lvl2pPr marL="539953" indent="0" algn="ctr">
              <a:buNone/>
              <a:defRPr sz="2362"/>
            </a:lvl2pPr>
            <a:lvl3pPr marL="1079906" indent="0" algn="ctr">
              <a:buNone/>
              <a:defRPr sz="2126"/>
            </a:lvl3pPr>
            <a:lvl4pPr marL="1619860" indent="0" algn="ctr">
              <a:buNone/>
              <a:defRPr sz="1890"/>
            </a:lvl4pPr>
            <a:lvl5pPr marL="2159813" indent="0" algn="ctr">
              <a:buNone/>
              <a:defRPr sz="1890"/>
            </a:lvl5pPr>
            <a:lvl6pPr marL="2699766" indent="0" algn="ctr">
              <a:buNone/>
              <a:defRPr sz="1890"/>
            </a:lvl6pPr>
            <a:lvl7pPr marL="3239719" indent="0" algn="ctr">
              <a:buNone/>
              <a:defRPr sz="1890"/>
            </a:lvl7pPr>
            <a:lvl8pPr marL="3779672" indent="0" algn="ctr">
              <a:buNone/>
              <a:defRPr sz="1890"/>
            </a:lvl8pPr>
            <a:lvl9pPr marL="4319626" indent="0" algn="ctr">
              <a:buNone/>
              <a:defRPr sz="189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98CE85-7A80-4FF9-A616-294525DD0116}" type="slidenum">
              <a:rPr lang="zh-CN" altLang="en-US" smtClean="0"/>
              <a:t>‹#›</a:t>
            </a:fld>
            <a:endParaRPr lang="zh-CN" altLang="en-US"/>
          </a:p>
        </p:txBody>
      </p:sp>
    </p:spTree>
    <p:extLst>
      <p:ext uri="{BB962C8B-B14F-4D97-AF65-F5344CB8AC3E}">
        <p14:creationId xmlns:p14="http://schemas.microsoft.com/office/powerpoint/2010/main" val="301271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卡通人物&#10;&#10;描述已自动生成">
            <a:extLst>
              <a:ext uri="{FF2B5EF4-FFF2-40B4-BE49-F238E27FC236}">
                <a16:creationId xmlns:a16="http://schemas.microsoft.com/office/drawing/2014/main" id="{D525E7AC-EC5A-2C5F-967E-B2D4AA904E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 y="3"/>
            <a:ext cx="14397214" cy="8099425"/>
          </a:xfrm>
          <a:prstGeom prst="rect">
            <a:avLst/>
          </a:prstGeom>
        </p:spPr>
      </p:pic>
      <p:pic>
        <p:nvPicPr>
          <p:cNvPr id="3" name="图片 6" descr="徽标&#10;&#10;描述已自动生成">
            <a:extLst>
              <a:ext uri="{FF2B5EF4-FFF2-40B4-BE49-F238E27FC236}">
                <a16:creationId xmlns:a16="http://schemas.microsoft.com/office/drawing/2014/main" id="{0D107AAE-3808-5D4A-AB84-462FE1F208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164" y="7181387"/>
            <a:ext cx="1197186" cy="518875"/>
          </a:xfrm>
          <a:prstGeom prst="rect">
            <a:avLst/>
          </a:prstGeom>
        </p:spPr>
      </p:pic>
      <p:sp>
        <p:nvSpPr>
          <p:cNvPr id="4" name="Title 3">
            <a:extLst>
              <a:ext uri="{FF2B5EF4-FFF2-40B4-BE49-F238E27FC236}">
                <a16:creationId xmlns:a16="http://schemas.microsoft.com/office/drawing/2014/main" id="{D651D1F3-4B48-314C-A12E-17482A5A59C3}"/>
              </a:ext>
            </a:extLst>
          </p:cNvPr>
          <p:cNvSpPr>
            <a:spLocks noGrp="1"/>
          </p:cNvSpPr>
          <p:nvPr>
            <p:ph type="title"/>
          </p:nvPr>
        </p:nvSpPr>
        <p:spPr>
          <a:xfrm>
            <a:off x="1219757" y="2966702"/>
            <a:ext cx="12418814" cy="1565514"/>
          </a:xfrm>
        </p:spPr>
        <p:txBody>
          <a:bodyPr/>
          <a:lstStyle>
            <a:lvl1pPr>
              <a:defRPr b="1" baseline="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A49D21DA-1448-8F41-97AE-50A6B5FB70C0}"/>
              </a:ext>
            </a:extLst>
          </p:cNvPr>
          <p:cNvSpPr>
            <a:spLocks noGrp="1"/>
          </p:cNvSpPr>
          <p:nvPr>
            <p:ph type="body" sz="half" idx="2" hasCustomPrompt="1"/>
          </p:nvPr>
        </p:nvSpPr>
        <p:spPr>
          <a:xfrm>
            <a:off x="1219757" y="4954132"/>
            <a:ext cx="6150034" cy="859809"/>
          </a:xfrm>
        </p:spPr>
        <p:txBody>
          <a:bodyPr>
            <a:normAutofit/>
          </a:bodyPr>
          <a:lstStyle>
            <a:lvl1pPr marL="0" indent="0">
              <a:buNone/>
              <a:defRPr sz="2200" baseline="0">
                <a:solidFill>
                  <a:schemeClr val="bg1"/>
                </a:solidFill>
              </a:defRPr>
            </a:lvl1pPr>
            <a:lvl2pPr marL="539953" indent="0">
              <a:buNone/>
              <a:defRPr sz="1653"/>
            </a:lvl2pPr>
            <a:lvl3pPr marL="1079906" indent="0">
              <a:buNone/>
              <a:defRPr sz="1417"/>
            </a:lvl3pPr>
            <a:lvl4pPr marL="1619860" indent="0">
              <a:buNone/>
              <a:defRPr sz="1181"/>
            </a:lvl4pPr>
            <a:lvl5pPr marL="2159813" indent="0">
              <a:buNone/>
              <a:defRPr sz="1181"/>
            </a:lvl5pPr>
            <a:lvl6pPr marL="2699766" indent="0">
              <a:buNone/>
              <a:defRPr sz="1181"/>
            </a:lvl6pPr>
            <a:lvl7pPr marL="3239719" indent="0">
              <a:buNone/>
              <a:defRPr sz="1181"/>
            </a:lvl7pPr>
            <a:lvl8pPr marL="3779672" indent="0">
              <a:buNone/>
              <a:defRPr sz="1181"/>
            </a:lvl8pPr>
            <a:lvl9pPr marL="4319626" indent="0">
              <a:buNone/>
              <a:defRPr sz="1181"/>
            </a:lvl9pPr>
          </a:lstStyle>
          <a:p>
            <a:pPr lvl="0"/>
            <a:r>
              <a:rPr lang="en-US" dirty="0"/>
              <a:t>Presenter</a:t>
            </a:r>
            <a:r>
              <a:rPr lang="zh-CN" altLang="en-US" dirty="0"/>
              <a:t>：</a:t>
            </a:r>
            <a:r>
              <a:rPr lang="en-US" altLang="zh-CN" dirty="0"/>
              <a:t>name, title, company</a:t>
            </a:r>
            <a:endParaRPr lang="en-US" dirty="0"/>
          </a:p>
        </p:txBody>
      </p:sp>
    </p:spTree>
    <p:extLst>
      <p:ext uri="{BB962C8B-B14F-4D97-AF65-F5344CB8AC3E}">
        <p14:creationId xmlns:p14="http://schemas.microsoft.com/office/powerpoint/2010/main" val="2497934054"/>
      </p:ext>
    </p:extLst>
  </p:cSld>
  <p:clrMapOvr>
    <a:masterClrMapping/>
  </p:clrMapOvr>
  <p:extLst>
    <p:ext uri="{DCECCB84-F9BA-43D5-87BE-67443E8EF086}">
      <p15:sldGuideLst xmlns:p15="http://schemas.microsoft.com/office/powerpoint/2012/main">
        <p15:guide id="1" orient="horz" pos="2551">
          <p15:clr>
            <a:srgbClr val="FBAE40"/>
          </p15:clr>
        </p15:guide>
        <p15:guide id="2" pos="45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图片 2" descr="卡通人物&#10;&#10;中度可信度描述已自动生成">
            <a:extLst>
              <a:ext uri="{FF2B5EF4-FFF2-40B4-BE49-F238E27FC236}">
                <a16:creationId xmlns:a16="http://schemas.microsoft.com/office/drawing/2014/main" id="{F3DB77EE-FDE8-C24A-AC64-E28096FAD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648"/>
            <a:ext cx="14397214" cy="8099425"/>
          </a:xfrm>
          <a:prstGeom prst="rect">
            <a:avLst/>
          </a:prstGeom>
        </p:spPr>
      </p:pic>
      <p:pic>
        <p:nvPicPr>
          <p:cNvPr id="6" name="图片 6" descr="徽标&#10;&#10;描述已自动生成">
            <a:extLst>
              <a:ext uri="{FF2B5EF4-FFF2-40B4-BE49-F238E27FC236}">
                <a16:creationId xmlns:a16="http://schemas.microsoft.com/office/drawing/2014/main" id="{CC022296-D857-584B-957E-D9026B1EA7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13080" y="439391"/>
            <a:ext cx="1197186" cy="518875"/>
          </a:xfrm>
          <a:prstGeom prst="rect">
            <a:avLst/>
          </a:prstGeom>
        </p:spPr>
      </p:pic>
      <p:sp>
        <p:nvSpPr>
          <p:cNvPr id="7" name="Title 1">
            <a:extLst>
              <a:ext uri="{FF2B5EF4-FFF2-40B4-BE49-F238E27FC236}">
                <a16:creationId xmlns:a16="http://schemas.microsoft.com/office/drawing/2014/main" id="{EAC771C1-BFD3-334F-9D66-20AE11679A22}"/>
              </a:ext>
            </a:extLst>
          </p:cNvPr>
          <p:cNvSpPr>
            <a:spLocks noGrp="1"/>
          </p:cNvSpPr>
          <p:nvPr>
            <p:ph type="title" hasCustomPrompt="1"/>
          </p:nvPr>
        </p:nvSpPr>
        <p:spPr>
          <a:xfrm>
            <a:off x="1491452" y="3106181"/>
            <a:ext cx="12418814" cy="1565514"/>
          </a:xfrm>
        </p:spPr>
        <p:txBody>
          <a:bodyPr/>
          <a:lstStyle>
            <a:lvl1pPr>
              <a:defRPr baseline="0">
                <a:solidFill>
                  <a:schemeClr val="bg1"/>
                </a:solidFill>
              </a:defRPr>
            </a:lvl1pPr>
          </a:lstStyle>
          <a:p>
            <a:r>
              <a:rPr lang="en-US" dirty="0"/>
              <a:t>Click to edit</a:t>
            </a:r>
            <a:r>
              <a:rPr lang="zh-CN" altLang="en-US" dirty="0"/>
              <a:t> </a:t>
            </a:r>
            <a:r>
              <a:rPr lang="en-US" altLang="zh-CN" dirty="0"/>
              <a:t>s</a:t>
            </a:r>
            <a:r>
              <a:rPr lang="en-US" dirty="0"/>
              <a:t>ub title style</a:t>
            </a:r>
          </a:p>
        </p:txBody>
      </p:sp>
    </p:spTree>
    <p:extLst>
      <p:ext uri="{BB962C8B-B14F-4D97-AF65-F5344CB8AC3E}">
        <p14:creationId xmlns:p14="http://schemas.microsoft.com/office/powerpoint/2010/main" val="148524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edit title style</a:t>
            </a:r>
          </a:p>
        </p:txBody>
      </p:sp>
      <p:sp>
        <p:nvSpPr>
          <p:cNvPr id="3" name="Content Placeholder 2"/>
          <p:cNvSpPr>
            <a:spLocks noGrp="1"/>
          </p:cNvSpPr>
          <p:nvPr>
            <p:ph idx="1"/>
          </p:nvPr>
        </p:nvSpPr>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17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406" y="2019233"/>
            <a:ext cx="12418814" cy="3369135"/>
          </a:xfrm>
        </p:spPr>
        <p:txBody>
          <a:bodyPr anchor="b"/>
          <a:lstStyle>
            <a:lvl1pPr>
              <a:defRPr sz="7086"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82406" y="5420241"/>
            <a:ext cx="12418814" cy="1771749"/>
          </a:xfrm>
        </p:spPr>
        <p:txBody>
          <a:bodyPr>
            <a:normAutofit/>
          </a:bodyPr>
          <a:lstStyle>
            <a:lvl1pPr marL="0" indent="0">
              <a:buNone/>
              <a:defRPr sz="2800" baseline="0">
                <a:solidFill>
                  <a:schemeClr val="tx1">
                    <a:tint val="75000"/>
                  </a:schemeClr>
                </a:solidFill>
              </a:defRPr>
            </a:lvl1pPr>
            <a:lvl2pPr marL="539953" indent="0">
              <a:buNone/>
              <a:defRPr sz="2362">
                <a:solidFill>
                  <a:schemeClr val="tx1">
                    <a:tint val="75000"/>
                  </a:schemeClr>
                </a:solidFill>
              </a:defRPr>
            </a:lvl2pPr>
            <a:lvl3pPr marL="1079906" indent="0">
              <a:buNone/>
              <a:defRPr sz="2126">
                <a:solidFill>
                  <a:schemeClr val="tx1">
                    <a:tint val="75000"/>
                  </a:schemeClr>
                </a:solidFill>
              </a:defRPr>
            </a:lvl3pPr>
            <a:lvl4pPr marL="1619860" indent="0">
              <a:buNone/>
              <a:defRPr sz="1890">
                <a:solidFill>
                  <a:schemeClr val="tx1">
                    <a:tint val="75000"/>
                  </a:schemeClr>
                </a:solidFill>
              </a:defRPr>
            </a:lvl4pPr>
            <a:lvl5pPr marL="2159813" indent="0">
              <a:buNone/>
              <a:defRPr sz="1890">
                <a:solidFill>
                  <a:schemeClr val="tx1">
                    <a:tint val="75000"/>
                  </a:schemeClr>
                </a:solidFill>
              </a:defRPr>
            </a:lvl5pPr>
            <a:lvl6pPr marL="2699766" indent="0">
              <a:buNone/>
              <a:defRPr sz="1890">
                <a:solidFill>
                  <a:schemeClr val="tx1">
                    <a:tint val="75000"/>
                  </a:schemeClr>
                </a:solidFill>
              </a:defRPr>
            </a:lvl6pPr>
            <a:lvl7pPr marL="3239719" indent="0">
              <a:buNone/>
              <a:defRPr sz="1890">
                <a:solidFill>
                  <a:schemeClr val="tx1">
                    <a:tint val="75000"/>
                  </a:schemeClr>
                </a:solidFill>
              </a:defRPr>
            </a:lvl7pPr>
            <a:lvl8pPr marL="3779672" indent="0">
              <a:buNone/>
              <a:defRPr sz="1890">
                <a:solidFill>
                  <a:schemeClr val="tx1">
                    <a:tint val="75000"/>
                  </a:schemeClr>
                </a:solidFill>
              </a:defRPr>
            </a:lvl8pPr>
            <a:lvl9pPr marL="4319626" indent="0">
              <a:buNone/>
              <a:defRPr sz="189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98CE85-7A80-4FF9-A616-294525DD0116}" type="slidenum">
              <a:rPr lang="zh-CN" altLang="en-US" smtClean="0"/>
              <a:t>‹#›</a:t>
            </a:fld>
            <a:endParaRPr lang="zh-CN" altLang="en-US"/>
          </a:p>
        </p:txBody>
      </p:sp>
    </p:spTree>
    <p:extLst>
      <p:ext uri="{BB962C8B-B14F-4D97-AF65-F5344CB8AC3E}">
        <p14:creationId xmlns:p14="http://schemas.microsoft.com/office/powerpoint/2010/main" val="1447124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endParaRPr lang="en-US" dirty="0"/>
          </a:p>
        </p:txBody>
      </p:sp>
      <p:sp>
        <p:nvSpPr>
          <p:cNvPr id="11" name="Date Placeholder 10">
            <a:extLst>
              <a:ext uri="{FF2B5EF4-FFF2-40B4-BE49-F238E27FC236}">
                <a16:creationId xmlns:a16="http://schemas.microsoft.com/office/drawing/2014/main" id="{48A8B421-B274-9747-B318-E73EE893D078}"/>
              </a:ext>
            </a:extLst>
          </p:cNvPr>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12" name="Footer Placeholder 11">
            <a:extLst>
              <a:ext uri="{FF2B5EF4-FFF2-40B4-BE49-F238E27FC236}">
                <a16:creationId xmlns:a16="http://schemas.microsoft.com/office/drawing/2014/main" id="{EF8FE74E-5122-AC42-AC17-CAD75D51219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C00392D7-DFBC-3D4A-9301-FFA4129472C0}"/>
              </a:ext>
            </a:extLst>
          </p:cNvPr>
          <p:cNvSpPr>
            <a:spLocks noGrp="1"/>
          </p:cNvSpPr>
          <p:nvPr>
            <p:ph type="sldNum" sz="quarter" idx="12"/>
          </p:nvPr>
        </p:nvSpPr>
        <p:spPr/>
        <p:txBody>
          <a:bodyPr/>
          <a:lstStyle/>
          <a:p>
            <a:fld id="{8298CE85-7A80-4FF9-A616-294525DD0116}" type="slidenum">
              <a:rPr lang="zh-CN" altLang="en-US" smtClean="0"/>
              <a:t>‹#›</a:t>
            </a:fld>
            <a:endParaRPr lang="zh-CN" altLang="en-US"/>
          </a:p>
        </p:txBody>
      </p:sp>
      <p:sp>
        <p:nvSpPr>
          <p:cNvPr id="8" name="Content Placeholder 2">
            <a:extLst>
              <a:ext uri="{FF2B5EF4-FFF2-40B4-BE49-F238E27FC236}">
                <a16:creationId xmlns:a16="http://schemas.microsoft.com/office/drawing/2014/main" id="{A3049953-5EFB-8C42-8A21-656D9B118247}"/>
              </a:ext>
            </a:extLst>
          </p:cNvPr>
          <p:cNvSpPr>
            <a:spLocks noGrp="1"/>
          </p:cNvSpPr>
          <p:nvPr>
            <p:ph idx="1"/>
          </p:nvPr>
        </p:nvSpPr>
        <p:spPr>
          <a:xfrm>
            <a:off x="989906" y="2156097"/>
            <a:ext cx="5752088" cy="5139011"/>
          </a:xfrm>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A395C043-154E-7442-9A6E-9183D3084A02}"/>
              </a:ext>
            </a:extLst>
          </p:cNvPr>
          <p:cNvSpPr>
            <a:spLocks noGrp="1"/>
          </p:cNvSpPr>
          <p:nvPr>
            <p:ph idx="13"/>
          </p:nvPr>
        </p:nvSpPr>
        <p:spPr>
          <a:xfrm>
            <a:off x="6946710" y="2156097"/>
            <a:ext cx="6462010" cy="5139011"/>
          </a:xfrm>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886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1781" y="431220"/>
            <a:ext cx="12418814" cy="1565514"/>
          </a:xfrm>
        </p:spPr>
        <p:txBody>
          <a:bodyPr/>
          <a:lstStyle>
            <a:lvl1pPr>
              <a:defRPr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91781" y="2101755"/>
            <a:ext cx="6091293" cy="856785"/>
          </a:xfrm>
        </p:spPr>
        <p:txBody>
          <a:bodyPr anchor="b"/>
          <a:lstStyle>
            <a:lvl1pPr marL="0" indent="0">
              <a:buNone/>
              <a:defRPr sz="2834" b="1" baseline="0">
                <a:solidFill>
                  <a:schemeClr val="bg1"/>
                </a:solidFill>
              </a:defRPr>
            </a:lvl1pPr>
            <a:lvl2pPr marL="539953" indent="0">
              <a:buNone/>
              <a:defRPr sz="2362" b="1"/>
            </a:lvl2pPr>
            <a:lvl3pPr marL="1079906" indent="0">
              <a:buNone/>
              <a:defRPr sz="2126" b="1"/>
            </a:lvl3pPr>
            <a:lvl4pPr marL="1619860" indent="0">
              <a:buNone/>
              <a:defRPr sz="1890" b="1"/>
            </a:lvl4pPr>
            <a:lvl5pPr marL="2159813" indent="0">
              <a:buNone/>
              <a:defRPr sz="1890" b="1"/>
            </a:lvl5pPr>
            <a:lvl6pPr marL="2699766" indent="0">
              <a:buNone/>
              <a:defRPr sz="1890" b="1"/>
            </a:lvl6pPr>
            <a:lvl7pPr marL="3239719" indent="0">
              <a:buNone/>
              <a:defRPr sz="1890" b="1"/>
            </a:lvl7pPr>
            <a:lvl8pPr marL="3779672" indent="0">
              <a:buNone/>
              <a:defRPr sz="1890" b="1"/>
            </a:lvl8pPr>
            <a:lvl9pPr marL="4319626" indent="0">
              <a:buNone/>
              <a:defRPr sz="1890" b="1"/>
            </a:lvl9pPr>
          </a:lstStyle>
          <a:p>
            <a:pPr lvl="0"/>
            <a:r>
              <a:rPr lang="en-US"/>
              <a:t>Click to edit Master text styles</a:t>
            </a:r>
          </a:p>
        </p:txBody>
      </p:sp>
      <p:sp>
        <p:nvSpPr>
          <p:cNvPr id="5" name="Text Placeholder 4"/>
          <p:cNvSpPr>
            <a:spLocks noGrp="1"/>
          </p:cNvSpPr>
          <p:nvPr>
            <p:ph type="body" sz="quarter" idx="3"/>
          </p:nvPr>
        </p:nvSpPr>
        <p:spPr>
          <a:xfrm>
            <a:off x="7289304" y="2101755"/>
            <a:ext cx="6121291" cy="856785"/>
          </a:xfrm>
        </p:spPr>
        <p:txBody>
          <a:bodyPr anchor="b"/>
          <a:lstStyle>
            <a:lvl1pPr marL="0" indent="0">
              <a:buNone/>
              <a:defRPr sz="2834" b="1" baseline="0">
                <a:solidFill>
                  <a:schemeClr val="bg1"/>
                </a:solidFill>
              </a:defRPr>
            </a:lvl1pPr>
            <a:lvl2pPr marL="539953" indent="0">
              <a:buNone/>
              <a:defRPr sz="2362" b="1"/>
            </a:lvl2pPr>
            <a:lvl3pPr marL="1079906" indent="0">
              <a:buNone/>
              <a:defRPr sz="2126" b="1"/>
            </a:lvl3pPr>
            <a:lvl4pPr marL="1619860" indent="0">
              <a:buNone/>
              <a:defRPr sz="1890" b="1"/>
            </a:lvl4pPr>
            <a:lvl5pPr marL="2159813" indent="0">
              <a:buNone/>
              <a:defRPr sz="1890" b="1"/>
            </a:lvl5pPr>
            <a:lvl6pPr marL="2699766" indent="0">
              <a:buNone/>
              <a:defRPr sz="1890" b="1"/>
            </a:lvl6pPr>
            <a:lvl7pPr marL="3239719" indent="0">
              <a:buNone/>
              <a:defRPr sz="1890" b="1"/>
            </a:lvl7pPr>
            <a:lvl8pPr marL="3779672" indent="0">
              <a:buNone/>
              <a:defRPr sz="1890" b="1"/>
            </a:lvl8pPr>
            <a:lvl9pPr marL="4319626" indent="0">
              <a:buNone/>
              <a:defRPr sz="1890" b="1"/>
            </a:lvl9pPr>
          </a:lstStyle>
          <a:p>
            <a:pPr lvl="0"/>
            <a:r>
              <a:rPr lang="en-US"/>
              <a:t>Click to edit Master text styles</a:t>
            </a:r>
          </a:p>
        </p:txBody>
      </p:sp>
      <p:sp>
        <p:nvSpPr>
          <p:cNvPr id="7" name="Date Placeholder 6"/>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298CE85-7A80-4FF9-A616-294525DD0116}" type="slidenum">
              <a:rPr lang="zh-CN" altLang="en-US" smtClean="0"/>
              <a:t>‹#›</a:t>
            </a:fld>
            <a:endParaRPr lang="zh-CN" altLang="en-US"/>
          </a:p>
        </p:txBody>
      </p:sp>
      <p:sp>
        <p:nvSpPr>
          <p:cNvPr id="10" name="Content Placeholder 2">
            <a:extLst>
              <a:ext uri="{FF2B5EF4-FFF2-40B4-BE49-F238E27FC236}">
                <a16:creationId xmlns:a16="http://schemas.microsoft.com/office/drawing/2014/main" id="{C4F83F4B-4DF6-E449-95CD-D9F42E3186DB}"/>
              </a:ext>
            </a:extLst>
          </p:cNvPr>
          <p:cNvSpPr>
            <a:spLocks noGrp="1"/>
          </p:cNvSpPr>
          <p:nvPr>
            <p:ph idx="13"/>
          </p:nvPr>
        </p:nvSpPr>
        <p:spPr>
          <a:xfrm>
            <a:off x="989906" y="3111690"/>
            <a:ext cx="6093168" cy="4183418"/>
          </a:xfrm>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FF050E34-40EC-F849-845D-FB5D5F45278E}"/>
              </a:ext>
            </a:extLst>
          </p:cNvPr>
          <p:cNvSpPr>
            <a:spLocks noGrp="1"/>
          </p:cNvSpPr>
          <p:nvPr>
            <p:ph idx="14"/>
          </p:nvPr>
        </p:nvSpPr>
        <p:spPr>
          <a:xfrm>
            <a:off x="7289304" y="3111690"/>
            <a:ext cx="6119416" cy="4183418"/>
          </a:xfrm>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648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298CE85-7A80-4FF9-A616-294525DD0116}" type="slidenum">
              <a:rPr lang="zh-CN" altLang="en-US" smtClean="0"/>
              <a:t>‹#›</a:t>
            </a:fld>
            <a:endParaRPr lang="zh-CN" altLang="en-US" dirty="0"/>
          </a:p>
        </p:txBody>
      </p:sp>
    </p:spTree>
    <p:extLst>
      <p:ext uri="{BB962C8B-B14F-4D97-AF65-F5344CB8AC3E}">
        <p14:creationId xmlns:p14="http://schemas.microsoft.com/office/powerpoint/2010/main" val="240229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781" y="539962"/>
            <a:ext cx="4643931" cy="1889866"/>
          </a:xfrm>
        </p:spPr>
        <p:txBody>
          <a:bodyPr anchor="b"/>
          <a:lstStyle>
            <a:lvl1pPr>
              <a:defRPr sz="3779" baseline="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991781" y="2606722"/>
            <a:ext cx="4643931" cy="4421874"/>
          </a:xfrm>
        </p:spPr>
        <p:txBody>
          <a:bodyPr/>
          <a:lstStyle>
            <a:lvl1pPr marL="0" indent="0">
              <a:buNone/>
              <a:defRPr sz="1890" baseline="0">
                <a:solidFill>
                  <a:schemeClr val="bg1"/>
                </a:solidFill>
              </a:defRPr>
            </a:lvl1pPr>
            <a:lvl2pPr marL="539953" indent="0">
              <a:buNone/>
              <a:defRPr sz="1653"/>
            </a:lvl2pPr>
            <a:lvl3pPr marL="1079906" indent="0">
              <a:buNone/>
              <a:defRPr sz="1417"/>
            </a:lvl3pPr>
            <a:lvl4pPr marL="1619860" indent="0">
              <a:buNone/>
              <a:defRPr sz="1181"/>
            </a:lvl4pPr>
            <a:lvl5pPr marL="2159813" indent="0">
              <a:buNone/>
              <a:defRPr sz="1181"/>
            </a:lvl5pPr>
            <a:lvl6pPr marL="2699766" indent="0">
              <a:buNone/>
              <a:defRPr sz="1181"/>
            </a:lvl6pPr>
            <a:lvl7pPr marL="3239719" indent="0">
              <a:buNone/>
              <a:defRPr sz="1181"/>
            </a:lvl7pPr>
            <a:lvl8pPr marL="3779672" indent="0">
              <a:buNone/>
              <a:defRPr sz="1181"/>
            </a:lvl8pPr>
            <a:lvl9pPr marL="4319626" indent="0">
              <a:buNone/>
              <a:defRPr sz="1181"/>
            </a:lvl9pPr>
          </a:lstStyle>
          <a:p>
            <a:pPr lvl="0"/>
            <a:r>
              <a:rPr lang="en-US"/>
              <a:t>Click to edit Master text styles</a:t>
            </a:r>
          </a:p>
        </p:txBody>
      </p:sp>
      <p:sp>
        <p:nvSpPr>
          <p:cNvPr id="5" name="Date Placeholder 4"/>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98CE85-7A80-4FF9-A616-294525DD0116}" type="slidenum">
              <a:rPr lang="zh-CN" altLang="en-US" smtClean="0"/>
              <a:t>‹#›</a:t>
            </a:fld>
            <a:endParaRPr lang="zh-CN" altLang="en-US"/>
          </a:p>
        </p:txBody>
      </p:sp>
      <p:sp>
        <p:nvSpPr>
          <p:cNvPr id="9" name="Content Placeholder 2">
            <a:extLst>
              <a:ext uri="{FF2B5EF4-FFF2-40B4-BE49-F238E27FC236}">
                <a16:creationId xmlns:a16="http://schemas.microsoft.com/office/drawing/2014/main" id="{3CB50592-5C8A-A549-A449-D0F1C2BF589F}"/>
              </a:ext>
            </a:extLst>
          </p:cNvPr>
          <p:cNvSpPr>
            <a:spLocks noGrp="1"/>
          </p:cNvSpPr>
          <p:nvPr>
            <p:ph idx="13"/>
          </p:nvPr>
        </p:nvSpPr>
        <p:spPr>
          <a:xfrm>
            <a:off x="5854890" y="539963"/>
            <a:ext cx="7553830" cy="6488634"/>
          </a:xfrm>
        </p:spPr>
        <p:txBody>
          <a:bodyPr/>
          <a:lstStyle>
            <a:lvl1pPr>
              <a:defRPr sz="3200" baseline="0">
                <a:solidFill>
                  <a:schemeClr val="bg1"/>
                </a:solidFill>
              </a:defRPr>
            </a:lvl1pPr>
            <a:lvl2pPr>
              <a:defRPr sz="2800" baseline="0">
                <a:solidFill>
                  <a:schemeClr val="bg1"/>
                </a:solidFill>
              </a:defRPr>
            </a:lvl2pPr>
            <a:lvl3pPr>
              <a:defRPr sz="2300" baseline="0">
                <a:solidFill>
                  <a:schemeClr val="bg1"/>
                </a:solidFill>
              </a:defRPr>
            </a:lvl3pPr>
            <a:lvl4pPr>
              <a:defRPr sz="2000" baseline="0">
                <a:solidFill>
                  <a:schemeClr val="bg1"/>
                </a:solidFill>
              </a:defRPr>
            </a:lvl4pPr>
            <a:lvl5pPr>
              <a:defRPr sz="1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93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1781" y="539962"/>
            <a:ext cx="4643931" cy="1889866"/>
          </a:xfrm>
        </p:spPr>
        <p:txBody>
          <a:bodyPr anchor="b"/>
          <a:lstStyle>
            <a:lvl1pPr>
              <a:defRPr sz="3779" baseline="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991781" y="2606722"/>
            <a:ext cx="4643931" cy="4421874"/>
          </a:xfrm>
        </p:spPr>
        <p:txBody>
          <a:bodyPr/>
          <a:lstStyle>
            <a:lvl1pPr marL="0" indent="0">
              <a:buNone/>
              <a:defRPr sz="1890" baseline="0">
                <a:solidFill>
                  <a:schemeClr val="bg1"/>
                </a:solidFill>
              </a:defRPr>
            </a:lvl1pPr>
            <a:lvl2pPr marL="539953" indent="0">
              <a:buNone/>
              <a:defRPr sz="1653"/>
            </a:lvl2pPr>
            <a:lvl3pPr marL="1079906" indent="0">
              <a:buNone/>
              <a:defRPr sz="1417"/>
            </a:lvl3pPr>
            <a:lvl4pPr marL="1619860" indent="0">
              <a:buNone/>
              <a:defRPr sz="1181"/>
            </a:lvl4pPr>
            <a:lvl5pPr marL="2159813" indent="0">
              <a:buNone/>
              <a:defRPr sz="1181"/>
            </a:lvl5pPr>
            <a:lvl6pPr marL="2699766" indent="0">
              <a:buNone/>
              <a:defRPr sz="1181"/>
            </a:lvl6pPr>
            <a:lvl7pPr marL="3239719" indent="0">
              <a:buNone/>
              <a:defRPr sz="1181"/>
            </a:lvl7pPr>
            <a:lvl8pPr marL="3779672" indent="0">
              <a:buNone/>
              <a:defRPr sz="1181"/>
            </a:lvl8pPr>
            <a:lvl9pPr marL="4319626" indent="0">
              <a:buNone/>
              <a:defRPr sz="1181"/>
            </a:lvl9pPr>
          </a:lstStyle>
          <a:p>
            <a:pPr lvl="0"/>
            <a:r>
              <a:rPr lang="en-US"/>
              <a:t>Click to edit Master text styles</a:t>
            </a:r>
          </a:p>
        </p:txBody>
      </p:sp>
      <p:sp>
        <p:nvSpPr>
          <p:cNvPr id="5" name="Date Placeholder 4"/>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298CE85-7A80-4FF9-A616-294525DD0116}" type="slidenum">
              <a:rPr lang="zh-CN" altLang="en-US" smtClean="0"/>
              <a:t>‹#›</a:t>
            </a:fld>
            <a:endParaRPr lang="zh-CN" altLang="en-US"/>
          </a:p>
        </p:txBody>
      </p:sp>
      <p:sp>
        <p:nvSpPr>
          <p:cNvPr id="8" name="Picture Placeholder 2">
            <a:extLst>
              <a:ext uri="{FF2B5EF4-FFF2-40B4-BE49-F238E27FC236}">
                <a16:creationId xmlns:a16="http://schemas.microsoft.com/office/drawing/2014/main" id="{AEC8E0A0-A3C5-2A4D-8BC3-036C80FA9D11}"/>
              </a:ext>
            </a:extLst>
          </p:cNvPr>
          <p:cNvSpPr>
            <a:spLocks noGrp="1" noChangeAspect="1"/>
          </p:cNvSpPr>
          <p:nvPr>
            <p:ph type="pic" idx="1"/>
          </p:nvPr>
        </p:nvSpPr>
        <p:spPr>
          <a:xfrm>
            <a:off x="5813946" y="539962"/>
            <a:ext cx="7596649" cy="6488634"/>
          </a:xfrm>
        </p:spPr>
        <p:txBody>
          <a:bodyPr anchor="t"/>
          <a:lstStyle>
            <a:lvl1pPr marL="0" indent="0">
              <a:buNone/>
              <a:defRPr sz="3779" baseline="0">
                <a:solidFill>
                  <a:schemeClr val="bg1"/>
                </a:solidFill>
              </a:defRPr>
            </a:lvl1pPr>
            <a:lvl2pPr marL="539953" indent="0">
              <a:buNone/>
              <a:defRPr sz="3307"/>
            </a:lvl2pPr>
            <a:lvl3pPr marL="1079906" indent="0">
              <a:buNone/>
              <a:defRPr sz="2834"/>
            </a:lvl3pPr>
            <a:lvl4pPr marL="1619860" indent="0">
              <a:buNone/>
              <a:defRPr sz="2362"/>
            </a:lvl4pPr>
            <a:lvl5pPr marL="2159813" indent="0">
              <a:buNone/>
              <a:defRPr sz="2362"/>
            </a:lvl5pPr>
            <a:lvl6pPr marL="2699766" indent="0">
              <a:buNone/>
              <a:defRPr sz="2362"/>
            </a:lvl6pPr>
            <a:lvl7pPr marL="3239719" indent="0">
              <a:buNone/>
              <a:defRPr sz="2362"/>
            </a:lvl7pPr>
            <a:lvl8pPr marL="3779672" indent="0">
              <a:buNone/>
              <a:defRPr sz="2362"/>
            </a:lvl8pPr>
            <a:lvl9pPr marL="4319626" indent="0">
              <a:buNone/>
              <a:defRPr sz="2362"/>
            </a:lvl9pPr>
          </a:lstStyle>
          <a:p>
            <a:r>
              <a:rPr lang="en-US"/>
              <a:t>Click icon to add picture</a:t>
            </a:r>
            <a:endParaRPr lang="en-US" dirty="0"/>
          </a:p>
        </p:txBody>
      </p:sp>
    </p:spTree>
    <p:extLst>
      <p:ext uri="{BB962C8B-B14F-4D97-AF65-F5344CB8AC3E}">
        <p14:creationId xmlns:p14="http://schemas.microsoft.com/office/powerpoint/2010/main" val="2836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sz="3200" baseline="0">
                <a:solidFill>
                  <a:schemeClr val="bg1"/>
                </a:solidFill>
              </a:defRPr>
            </a:lvl1pPr>
            <a:lvl2pPr>
              <a:defRPr sz="2800" baseline="0">
                <a:solidFill>
                  <a:schemeClr val="bg1"/>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C0004-EE42-4BDC-82B4-0995997D8E83}" type="datetimeFigureOut">
              <a:rPr lang="zh-CN" altLang="en-US" smtClean="0"/>
              <a:t>2022/10/20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298CE85-7A80-4FF9-A616-294525DD0116}" type="slidenum">
              <a:rPr lang="zh-CN" altLang="en-US" smtClean="0"/>
              <a:t>‹#›</a:t>
            </a:fld>
            <a:endParaRPr lang="zh-CN" altLang="en-US"/>
          </a:p>
        </p:txBody>
      </p:sp>
    </p:spTree>
    <p:extLst>
      <p:ext uri="{BB962C8B-B14F-4D97-AF65-F5344CB8AC3E}">
        <p14:creationId xmlns:p14="http://schemas.microsoft.com/office/powerpoint/2010/main" val="330105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9906" y="431220"/>
            <a:ext cx="12418814" cy="156551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9906" y="2156097"/>
            <a:ext cx="12418814" cy="5139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89905" y="7506968"/>
            <a:ext cx="3239691" cy="431219"/>
          </a:xfrm>
          <a:prstGeom prst="rect">
            <a:avLst/>
          </a:prstGeom>
        </p:spPr>
        <p:txBody>
          <a:bodyPr vert="horz" lIns="91440" tIns="45720" rIns="91440" bIns="45720" rtlCol="0" anchor="ctr"/>
          <a:lstStyle>
            <a:lvl1pPr algn="l">
              <a:defRPr sz="1417">
                <a:solidFill>
                  <a:schemeClr val="tx1">
                    <a:tint val="75000"/>
                  </a:schemeClr>
                </a:solidFill>
              </a:defRPr>
            </a:lvl1pPr>
          </a:lstStyle>
          <a:p>
            <a:fld id="{42EC0004-EE42-4BDC-82B4-0995997D8E83}" type="datetimeFigureOut">
              <a:rPr lang="zh-CN" altLang="en-US" smtClean="0"/>
              <a:t>2022/10/20</a:t>
            </a:fld>
            <a:endParaRPr lang="zh-CN" altLang="en-US"/>
          </a:p>
        </p:txBody>
      </p:sp>
      <p:sp>
        <p:nvSpPr>
          <p:cNvPr id="5" name="Footer Placeholder 4"/>
          <p:cNvSpPr>
            <a:spLocks noGrp="1"/>
          </p:cNvSpPr>
          <p:nvPr>
            <p:ph type="ftr" sz="quarter" idx="3"/>
          </p:nvPr>
        </p:nvSpPr>
        <p:spPr>
          <a:xfrm>
            <a:off x="4769545" y="7506968"/>
            <a:ext cx="4859536" cy="431219"/>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169029" y="7506968"/>
            <a:ext cx="3239691" cy="431219"/>
          </a:xfrm>
          <a:prstGeom prst="rect">
            <a:avLst/>
          </a:prstGeom>
        </p:spPr>
        <p:txBody>
          <a:bodyPr vert="horz" lIns="91440" tIns="45720" rIns="91440" bIns="45720" rtlCol="0" anchor="ctr"/>
          <a:lstStyle>
            <a:lvl1pPr algn="r">
              <a:defRPr sz="1417">
                <a:solidFill>
                  <a:schemeClr val="tx1">
                    <a:tint val="75000"/>
                  </a:schemeClr>
                </a:solidFill>
              </a:defRPr>
            </a:lvl1pPr>
          </a:lstStyle>
          <a:p>
            <a:fld id="{8298CE85-7A80-4FF9-A616-294525DD0116}" type="slidenum">
              <a:rPr lang="zh-CN" altLang="en-US" smtClean="0"/>
              <a:t>‹#›</a:t>
            </a:fld>
            <a:endParaRPr lang="zh-CN" altLang="en-US"/>
          </a:p>
        </p:txBody>
      </p:sp>
      <p:pic>
        <p:nvPicPr>
          <p:cNvPr id="7" name="图片 11" descr="背景图案&#10;&#10;描述已自动生成">
            <a:extLst>
              <a:ext uri="{FF2B5EF4-FFF2-40B4-BE49-F238E27FC236}">
                <a16:creationId xmlns:a16="http://schemas.microsoft.com/office/drawing/2014/main" id="{F085DA46-1B0F-D44D-8DD7-46EFD090AA8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4398625" cy="8087562"/>
          </a:xfrm>
          <a:prstGeom prst="rect">
            <a:avLst/>
          </a:prstGeom>
        </p:spPr>
      </p:pic>
      <p:pic>
        <p:nvPicPr>
          <p:cNvPr id="8" name="图片 6" descr="徽标&#10;&#10;描述已自动生成">
            <a:extLst>
              <a:ext uri="{FF2B5EF4-FFF2-40B4-BE49-F238E27FC236}">
                <a16:creationId xmlns:a16="http://schemas.microsoft.com/office/drawing/2014/main" id="{A8975CA1-C6FD-D44A-9C13-BA7041EC1FA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706487" y="431220"/>
            <a:ext cx="1197186" cy="518875"/>
          </a:xfrm>
          <a:prstGeom prst="rect">
            <a:avLst/>
          </a:prstGeom>
        </p:spPr>
      </p:pic>
    </p:spTree>
    <p:extLst>
      <p:ext uri="{BB962C8B-B14F-4D97-AF65-F5344CB8AC3E}">
        <p14:creationId xmlns:p14="http://schemas.microsoft.com/office/powerpoint/2010/main" val="22344664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5" r:id="rId7"/>
    <p:sldLayoutId id="2147483690" r:id="rId8"/>
    <p:sldLayoutId id="2147483687" r:id="rId9"/>
    <p:sldLayoutId id="2147483689" r:id="rId10"/>
    <p:sldLayoutId id="2147483684" r:id="rId11"/>
  </p:sldLayoutIdLst>
  <p:txStyles>
    <p:titleStyle>
      <a:lvl1pPr algn="l" defTabSz="1079906" rtl="0" eaLnBrk="1" latinLnBrk="0" hangingPunct="1">
        <a:lnSpc>
          <a:spcPct val="90000"/>
        </a:lnSpc>
        <a:spcBef>
          <a:spcPct val="0"/>
        </a:spcBef>
        <a:buNone/>
        <a:defRPr sz="5196" kern="1200">
          <a:solidFill>
            <a:schemeClr val="tx1"/>
          </a:solidFill>
          <a:latin typeface="+mj-lt"/>
          <a:ea typeface="+mj-ea"/>
          <a:cs typeface="+mj-cs"/>
        </a:defRPr>
      </a:lvl1pPr>
    </p:titleStyle>
    <p:bodyStyle>
      <a:lvl1pPr marL="269977" indent="-269977" algn="l" defTabSz="1079906"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30" indent="-269977" algn="l" defTabSz="1079906" rtl="0" eaLnBrk="1" latinLnBrk="0" hangingPunct="1">
        <a:lnSpc>
          <a:spcPct val="90000"/>
        </a:lnSpc>
        <a:spcBef>
          <a:spcPts val="591"/>
        </a:spcBef>
        <a:buFont typeface="Arial" panose="020B0604020202020204" pitchFamily="34" charset="0"/>
        <a:buChar char="•"/>
        <a:defRPr sz="2834" kern="1200">
          <a:solidFill>
            <a:schemeClr val="tx1"/>
          </a:solidFill>
          <a:latin typeface="+mn-lt"/>
          <a:ea typeface="+mn-ea"/>
          <a:cs typeface="+mn-cs"/>
        </a:defRPr>
      </a:lvl2pPr>
      <a:lvl3pPr marL="1349883" indent="-269977" algn="l" defTabSz="1079906" rtl="0" eaLnBrk="1" latinLnBrk="0" hangingPunct="1">
        <a:lnSpc>
          <a:spcPct val="90000"/>
        </a:lnSpc>
        <a:spcBef>
          <a:spcPts val="591"/>
        </a:spcBef>
        <a:buFont typeface="Arial" panose="020B0604020202020204" pitchFamily="34" charset="0"/>
        <a:buChar char="•"/>
        <a:defRPr sz="2362" kern="1200">
          <a:solidFill>
            <a:schemeClr val="tx1"/>
          </a:solidFill>
          <a:latin typeface="+mn-lt"/>
          <a:ea typeface="+mn-ea"/>
          <a:cs typeface="+mn-cs"/>
        </a:defRPr>
      </a:lvl3pPr>
      <a:lvl4pPr marL="1889836"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4pPr>
      <a:lvl5pPr marL="2429789"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5pPr>
      <a:lvl6pPr marL="2969743"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6pPr>
      <a:lvl7pPr marL="3509696"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7pPr>
      <a:lvl8pPr marL="4049649"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8pPr>
      <a:lvl9pPr marL="4589602" indent="-269977" algn="l" defTabSz="1079906"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06" rtl="0" eaLnBrk="1" latinLnBrk="0" hangingPunct="1">
        <a:defRPr sz="2126" kern="1200">
          <a:solidFill>
            <a:schemeClr val="tx1"/>
          </a:solidFill>
          <a:latin typeface="+mn-lt"/>
          <a:ea typeface="+mn-ea"/>
          <a:cs typeface="+mn-cs"/>
        </a:defRPr>
      </a:lvl1pPr>
      <a:lvl2pPr marL="539953" algn="l" defTabSz="1079906" rtl="0" eaLnBrk="1" latinLnBrk="0" hangingPunct="1">
        <a:defRPr sz="2126" kern="1200">
          <a:solidFill>
            <a:schemeClr val="tx1"/>
          </a:solidFill>
          <a:latin typeface="+mn-lt"/>
          <a:ea typeface="+mn-ea"/>
          <a:cs typeface="+mn-cs"/>
        </a:defRPr>
      </a:lvl2pPr>
      <a:lvl3pPr marL="1079906" algn="l" defTabSz="1079906" rtl="0" eaLnBrk="1" latinLnBrk="0" hangingPunct="1">
        <a:defRPr sz="2126" kern="1200">
          <a:solidFill>
            <a:schemeClr val="tx1"/>
          </a:solidFill>
          <a:latin typeface="+mn-lt"/>
          <a:ea typeface="+mn-ea"/>
          <a:cs typeface="+mn-cs"/>
        </a:defRPr>
      </a:lvl3pPr>
      <a:lvl4pPr marL="1619860" algn="l" defTabSz="1079906" rtl="0" eaLnBrk="1" latinLnBrk="0" hangingPunct="1">
        <a:defRPr sz="2126" kern="1200">
          <a:solidFill>
            <a:schemeClr val="tx1"/>
          </a:solidFill>
          <a:latin typeface="+mn-lt"/>
          <a:ea typeface="+mn-ea"/>
          <a:cs typeface="+mn-cs"/>
        </a:defRPr>
      </a:lvl4pPr>
      <a:lvl5pPr marL="2159813" algn="l" defTabSz="1079906" rtl="0" eaLnBrk="1" latinLnBrk="0" hangingPunct="1">
        <a:defRPr sz="2126" kern="1200">
          <a:solidFill>
            <a:schemeClr val="tx1"/>
          </a:solidFill>
          <a:latin typeface="+mn-lt"/>
          <a:ea typeface="+mn-ea"/>
          <a:cs typeface="+mn-cs"/>
        </a:defRPr>
      </a:lvl5pPr>
      <a:lvl6pPr marL="2699766" algn="l" defTabSz="1079906" rtl="0" eaLnBrk="1" latinLnBrk="0" hangingPunct="1">
        <a:defRPr sz="2126" kern="1200">
          <a:solidFill>
            <a:schemeClr val="tx1"/>
          </a:solidFill>
          <a:latin typeface="+mn-lt"/>
          <a:ea typeface="+mn-ea"/>
          <a:cs typeface="+mn-cs"/>
        </a:defRPr>
      </a:lvl6pPr>
      <a:lvl7pPr marL="3239719" algn="l" defTabSz="1079906" rtl="0" eaLnBrk="1" latinLnBrk="0" hangingPunct="1">
        <a:defRPr sz="2126" kern="1200">
          <a:solidFill>
            <a:schemeClr val="tx1"/>
          </a:solidFill>
          <a:latin typeface="+mn-lt"/>
          <a:ea typeface="+mn-ea"/>
          <a:cs typeface="+mn-cs"/>
        </a:defRPr>
      </a:lvl7pPr>
      <a:lvl8pPr marL="3779672" algn="l" defTabSz="1079906" rtl="0" eaLnBrk="1" latinLnBrk="0" hangingPunct="1">
        <a:defRPr sz="2126" kern="1200">
          <a:solidFill>
            <a:schemeClr val="tx1"/>
          </a:solidFill>
          <a:latin typeface="+mn-lt"/>
          <a:ea typeface="+mn-ea"/>
          <a:cs typeface="+mn-cs"/>
        </a:defRPr>
      </a:lvl8pPr>
      <a:lvl9pPr marL="4319626" algn="l" defTabSz="1079906" rtl="0" eaLnBrk="1" latinLnBrk="0" hangingPunct="1">
        <a:defRPr sz="212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1" userDrawn="1">
          <p15:clr>
            <a:srgbClr val="F26B43"/>
          </p15:clr>
        </p15:guide>
        <p15:guide id="2" pos="453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pingcap.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hyperlink" Target="https://www.pingcap.com/education/"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E64E-3808-9C39-80D8-67859A64452E}"/>
              </a:ext>
            </a:extLst>
          </p:cNvPr>
          <p:cNvSpPr>
            <a:spLocks noGrp="1"/>
          </p:cNvSpPr>
          <p:nvPr>
            <p:ph type="title"/>
          </p:nvPr>
        </p:nvSpPr>
        <p:spPr>
          <a:xfrm>
            <a:off x="989906" y="431220"/>
            <a:ext cx="12418814" cy="599558"/>
          </a:xfrm>
        </p:spPr>
        <p:txBody>
          <a:bodyPr>
            <a:noAutofit/>
          </a:bodyPr>
          <a:lstStyle/>
          <a:p>
            <a:r>
              <a:rPr lang="en-US" sz="4000" dirty="0"/>
              <a:t>Welcome to the “</a:t>
            </a:r>
            <a:r>
              <a:rPr lang="en-US" sz="4000" dirty="0" err="1"/>
              <a:t>TiDB</a:t>
            </a:r>
            <a:r>
              <a:rPr lang="en-US" sz="4000" dirty="0"/>
              <a:t> Cloud Quick Start”</a:t>
            </a:r>
          </a:p>
        </p:txBody>
      </p:sp>
      <p:sp>
        <p:nvSpPr>
          <p:cNvPr id="3" name="Content Placeholder 2">
            <a:extLst>
              <a:ext uri="{FF2B5EF4-FFF2-40B4-BE49-F238E27FC236}">
                <a16:creationId xmlns:a16="http://schemas.microsoft.com/office/drawing/2014/main" id="{4E47A116-05C7-11BF-632D-1B621216ECEA}"/>
              </a:ext>
            </a:extLst>
          </p:cNvPr>
          <p:cNvSpPr>
            <a:spLocks noGrp="1"/>
          </p:cNvSpPr>
          <p:nvPr>
            <p:ph idx="1"/>
          </p:nvPr>
        </p:nvSpPr>
        <p:spPr/>
        <p:txBody>
          <a:bodyPr>
            <a:normAutofit fontScale="92500" lnSpcReduction="20000"/>
          </a:bodyPr>
          <a:lstStyle/>
          <a:p>
            <a:pPr marL="0" indent="0">
              <a:buNone/>
            </a:pPr>
            <a:r>
              <a:rPr lang="en-US" sz="3600" dirty="0"/>
              <a:t>If you _______ this workshop is for you:</a:t>
            </a:r>
          </a:p>
          <a:p>
            <a:r>
              <a:rPr lang="en-US" dirty="0"/>
              <a:t>Are new to </a:t>
            </a:r>
            <a:r>
              <a:rPr lang="en-US" dirty="0" err="1"/>
              <a:t>TiDB</a:t>
            </a:r>
            <a:endParaRPr lang="en-US" dirty="0"/>
          </a:p>
          <a:p>
            <a:r>
              <a:rPr lang="en-US" dirty="0"/>
              <a:t>Want a FREE </a:t>
            </a:r>
            <a:r>
              <a:rPr lang="en-US" dirty="0" err="1"/>
              <a:t>TiDB</a:t>
            </a:r>
            <a:r>
              <a:rPr lang="en-US" dirty="0"/>
              <a:t> Cloud account</a:t>
            </a:r>
          </a:p>
          <a:p>
            <a:r>
              <a:rPr lang="en-US" dirty="0"/>
              <a:t>Want to understand </a:t>
            </a:r>
            <a:r>
              <a:rPr lang="en-US" dirty="0" err="1"/>
              <a:t>TiDB</a:t>
            </a:r>
            <a:r>
              <a:rPr lang="en-US" dirty="0"/>
              <a:t> architecture</a:t>
            </a:r>
          </a:p>
          <a:p>
            <a:r>
              <a:rPr lang="en-US" dirty="0"/>
              <a:t>Want hands-on experience with </a:t>
            </a:r>
            <a:r>
              <a:rPr lang="en-US" dirty="0" err="1"/>
              <a:t>TiDB</a:t>
            </a:r>
            <a:r>
              <a:rPr lang="en-US" dirty="0"/>
              <a:t> Cloud</a:t>
            </a:r>
          </a:p>
          <a:p>
            <a:r>
              <a:rPr lang="en-US" dirty="0"/>
              <a:t>Want to learn about the </a:t>
            </a:r>
            <a:r>
              <a:rPr lang="en-US" dirty="0" err="1"/>
              <a:t>TiDB</a:t>
            </a:r>
            <a:r>
              <a:rPr lang="en-US" dirty="0"/>
              <a:t> Cloud Playground</a:t>
            </a:r>
          </a:p>
          <a:p>
            <a:r>
              <a:rPr lang="en-US" dirty="0"/>
              <a:t>Have a laptop </a:t>
            </a:r>
            <a:r>
              <a:rPr lang="en-US" sz="4000" dirty="0">
                <a:solidFill>
                  <a:srgbClr val="FFFF00"/>
                </a:solidFill>
              </a:rPr>
              <a:t>*</a:t>
            </a:r>
            <a:r>
              <a:rPr lang="en-US" dirty="0"/>
              <a:t> </a:t>
            </a:r>
          </a:p>
          <a:p>
            <a:endParaRPr lang="en-US" dirty="0"/>
          </a:p>
          <a:p>
            <a:pPr marL="0" indent="0">
              <a:buNone/>
            </a:pPr>
            <a:r>
              <a:rPr lang="en-US" sz="5400" dirty="0">
                <a:solidFill>
                  <a:srgbClr val="FFFF00"/>
                </a:solidFill>
              </a:rPr>
              <a:t>*</a:t>
            </a:r>
            <a:r>
              <a:rPr lang="en-US" sz="2800" dirty="0">
                <a:solidFill>
                  <a:schemeClr val="bg1">
                    <a:lumMod val="65000"/>
                  </a:schemeClr>
                </a:solidFill>
              </a:rPr>
              <a:t> It’s best to use a laptop, but it’s possible to do the exercises on a phone. Phone is much more difficult – slow going. You can watch what we do and do the hands-on portion later.</a:t>
            </a:r>
          </a:p>
          <a:p>
            <a:pPr marL="0" indent="0">
              <a:buNone/>
            </a:pPr>
            <a:endParaRPr lang="en-US" dirty="0"/>
          </a:p>
        </p:txBody>
      </p:sp>
    </p:spTree>
    <p:extLst>
      <p:ext uri="{BB962C8B-B14F-4D97-AF65-F5344CB8AC3E}">
        <p14:creationId xmlns:p14="http://schemas.microsoft.com/office/powerpoint/2010/main" val="4131664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E0515758-9CF3-0975-930C-51D4781A3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955991"/>
            <a:ext cx="7772400" cy="6187439"/>
          </a:xfrm>
          <a:prstGeom prst="rect">
            <a:avLst/>
          </a:prstGeom>
        </p:spPr>
      </p:pic>
      <p:sp>
        <p:nvSpPr>
          <p:cNvPr id="8" name="Line Callout 2 (Border and Accent Bar) 7">
            <a:extLst>
              <a:ext uri="{FF2B5EF4-FFF2-40B4-BE49-F238E27FC236}">
                <a16:creationId xmlns:a16="http://schemas.microsoft.com/office/drawing/2014/main" id="{51E05786-47CC-DDE8-627A-BEB503E33D30}"/>
              </a:ext>
            </a:extLst>
          </p:cNvPr>
          <p:cNvSpPr/>
          <p:nvPr/>
        </p:nvSpPr>
        <p:spPr>
          <a:xfrm>
            <a:off x="11427343" y="4955181"/>
            <a:ext cx="2706338" cy="642315"/>
          </a:xfrm>
          <a:prstGeom prst="accentBorderCallout2">
            <a:avLst>
              <a:gd name="adj1" fmla="val 18750"/>
              <a:gd name="adj2" fmla="val -8333"/>
              <a:gd name="adj3" fmla="val 18750"/>
              <a:gd name="adj4" fmla="val -16667"/>
              <a:gd name="adj5" fmla="val -61225"/>
              <a:gd name="adj6" fmla="val -39972"/>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in to your</a:t>
            </a:r>
          </a:p>
          <a:p>
            <a:pPr algn="ctr"/>
            <a:r>
              <a:rPr lang="en-US" dirty="0" err="1"/>
              <a:t>TiDB</a:t>
            </a:r>
            <a:r>
              <a:rPr lang="en-US" dirty="0"/>
              <a:t> Cloud Account</a:t>
            </a:r>
          </a:p>
        </p:txBody>
      </p:sp>
      <p:sp>
        <p:nvSpPr>
          <p:cNvPr id="9" name="Rounded Rectangle 8">
            <a:extLst>
              <a:ext uri="{FF2B5EF4-FFF2-40B4-BE49-F238E27FC236}">
                <a16:creationId xmlns:a16="http://schemas.microsoft.com/office/drawing/2014/main" id="{02C48632-B331-4643-22B2-FAA4576237CD}"/>
              </a:ext>
            </a:extLst>
          </p:cNvPr>
          <p:cNvSpPr/>
          <p:nvPr/>
        </p:nvSpPr>
        <p:spPr>
          <a:xfrm>
            <a:off x="8280875" y="3324314"/>
            <a:ext cx="2042445" cy="12647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320C29A-1A35-AD52-8FD5-DF8610BF0951}"/>
              </a:ext>
            </a:extLst>
          </p:cNvPr>
          <p:cNvSpPr>
            <a:spLocks noGrp="1"/>
          </p:cNvSpPr>
          <p:nvPr>
            <p:ph type="title"/>
          </p:nvPr>
        </p:nvSpPr>
        <p:spPr>
          <a:xfrm>
            <a:off x="484908" y="316753"/>
            <a:ext cx="2828203" cy="916301"/>
          </a:xfrm>
        </p:spPr>
        <p:txBody>
          <a:bodyPr>
            <a:noAutofit/>
          </a:bodyPr>
          <a:lstStyle/>
          <a:p>
            <a:r>
              <a:rPr lang="en-US" sz="2800" dirty="0">
                <a:solidFill>
                  <a:schemeClr val="bg1">
                    <a:lumMod val="85000"/>
                  </a:schemeClr>
                </a:solidFill>
              </a:rPr>
              <a:t>Sign In to </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2" name="Rectangle 1">
            <a:extLst>
              <a:ext uri="{FF2B5EF4-FFF2-40B4-BE49-F238E27FC236}">
                <a16:creationId xmlns:a16="http://schemas.microsoft.com/office/drawing/2014/main" id="{33DA2EA4-FA40-602C-01FE-BF072CDC0EE4}"/>
              </a:ext>
            </a:extLst>
          </p:cNvPr>
          <p:cNvSpPr/>
          <p:nvPr/>
        </p:nvSpPr>
        <p:spPr>
          <a:xfrm>
            <a:off x="-1" y="6808450"/>
            <a:ext cx="14398625" cy="97422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 to </a:t>
            </a:r>
            <a:r>
              <a:rPr lang="en-US" sz="2400" dirty="0" err="1">
                <a:solidFill>
                  <a:srgbClr val="3D63EB"/>
                </a:solidFill>
              </a:rPr>
              <a:t>tidbcloud.com</a:t>
            </a:r>
            <a:endParaRPr lang="en-US" sz="2400" dirty="0">
              <a:solidFill>
                <a:srgbClr val="3D63EB"/>
              </a:solidFill>
            </a:endParaRPr>
          </a:p>
        </p:txBody>
      </p:sp>
    </p:spTree>
    <p:extLst>
      <p:ext uri="{BB962C8B-B14F-4D97-AF65-F5344CB8AC3E}">
        <p14:creationId xmlns:p14="http://schemas.microsoft.com/office/powerpoint/2010/main" val="147739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0CED5379-CEDF-3D02-DBD2-6A0C0624D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5" name="Title 1">
            <a:extLst>
              <a:ext uri="{FF2B5EF4-FFF2-40B4-BE49-F238E27FC236}">
                <a16:creationId xmlns:a16="http://schemas.microsoft.com/office/drawing/2014/main" id="{11DF7931-DDF1-6B4E-FA57-F607018E6123}"/>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6" name="Line Callout 2 (Border and Accent Bar) 5">
            <a:extLst>
              <a:ext uri="{FF2B5EF4-FFF2-40B4-BE49-F238E27FC236}">
                <a16:creationId xmlns:a16="http://schemas.microsoft.com/office/drawing/2014/main" id="{F96EC8DC-1B89-7D7A-B442-B171D96B5BE6}"/>
              </a:ext>
            </a:extLst>
          </p:cNvPr>
          <p:cNvSpPr/>
          <p:nvPr/>
        </p:nvSpPr>
        <p:spPr>
          <a:xfrm>
            <a:off x="8957607" y="4365521"/>
            <a:ext cx="2408299" cy="975600"/>
          </a:xfrm>
          <a:prstGeom prst="accentBorderCallout2">
            <a:avLst>
              <a:gd name="adj1" fmla="val 18750"/>
              <a:gd name="adj2" fmla="val -8333"/>
              <a:gd name="adj3" fmla="val 18750"/>
              <a:gd name="adj4" fmla="val -16667"/>
              <a:gd name="adj5" fmla="val -45458"/>
              <a:gd name="adj6" fmla="val -4990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a:t>
            </a:r>
          </a:p>
          <a:p>
            <a:pPr algn="ctr"/>
            <a:r>
              <a:rPr lang="en-US" dirty="0"/>
              <a:t>Create Cluster</a:t>
            </a:r>
          </a:p>
          <a:p>
            <a:pPr algn="ctr"/>
            <a:r>
              <a:rPr lang="en-US" dirty="0"/>
              <a:t>Button</a:t>
            </a:r>
          </a:p>
        </p:txBody>
      </p:sp>
      <p:sp>
        <p:nvSpPr>
          <p:cNvPr id="7" name="Rounded Rectangle 6">
            <a:extLst>
              <a:ext uri="{FF2B5EF4-FFF2-40B4-BE49-F238E27FC236}">
                <a16:creationId xmlns:a16="http://schemas.microsoft.com/office/drawing/2014/main" id="{C108FB60-6C3F-90BF-5F9E-2294DB016D60}"/>
              </a:ext>
            </a:extLst>
          </p:cNvPr>
          <p:cNvSpPr/>
          <p:nvPr/>
        </p:nvSpPr>
        <p:spPr>
          <a:xfrm>
            <a:off x="6768270" y="3537960"/>
            <a:ext cx="931492" cy="3418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7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50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2 (Border and Accent Bar) 1">
            <a:extLst>
              <a:ext uri="{FF2B5EF4-FFF2-40B4-BE49-F238E27FC236}">
                <a16:creationId xmlns:a16="http://schemas.microsoft.com/office/drawing/2014/main" id="{B4DB6C00-E237-1668-FC62-9E59B21C901A}"/>
              </a:ext>
            </a:extLst>
          </p:cNvPr>
          <p:cNvSpPr/>
          <p:nvPr/>
        </p:nvSpPr>
        <p:spPr>
          <a:xfrm flipH="1">
            <a:off x="253949" y="2943334"/>
            <a:ext cx="2550123" cy="642315"/>
          </a:xfrm>
          <a:prstGeom prst="accentBorderCallout2">
            <a:avLst>
              <a:gd name="adj1" fmla="val 18750"/>
              <a:gd name="adj2" fmla="val -8333"/>
              <a:gd name="adj3" fmla="val 18750"/>
              <a:gd name="adj4" fmla="val -16667"/>
              <a:gd name="adj5" fmla="val 51864"/>
              <a:gd name="adj6" fmla="val -3464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name for your </a:t>
            </a:r>
            <a:r>
              <a:rPr lang="en-US" dirty="0" err="1"/>
              <a:t>TiDB</a:t>
            </a:r>
            <a:r>
              <a:rPr lang="en-US" dirty="0"/>
              <a:t> cluster</a:t>
            </a:r>
          </a:p>
        </p:txBody>
      </p:sp>
      <p:sp>
        <p:nvSpPr>
          <p:cNvPr id="3" name="Rounded Rectangle 2">
            <a:extLst>
              <a:ext uri="{FF2B5EF4-FFF2-40B4-BE49-F238E27FC236}">
                <a16:creationId xmlns:a16="http://schemas.microsoft.com/office/drawing/2014/main" id="{AA514A8D-981F-BA74-5170-C6867D76CAA9}"/>
              </a:ext>
            </a:extLst>
          </p:cNvPr>
          <p:cNvSpPr/>
          <p:nvPr/>
        </p:nvSpPr>
        <p:spPr>
          <a:xfrm>
            <a:off x="3768695" y="3264492"/>
            <a:ext cx="487112" cy="22219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71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2 (Border and Accent Bar) 1">
            <a:extLst>
              <a:ext uri="{FF2B5EF4-FFF2-40B4-BE49-F238E27FC236}">
                <a16:creationId xmlns:a16="http://schemas.microsoft.com/office/drawing/2014/main" id="{B4DB6C00-E237-1668-FC62-9E59B21C901A}"/>
              </a:ext>
            </a:extLst>
          </p:cNvPr>
          <p:cNvSpPr/>
          <p:nvPr/>
        </p:nvSpPr>
        <p:spPr>
          <a:xfrm flipH="1">
            <a:off x="253949" y="2943334"/>
            <a:ext cx="2550123" cy="642315"/>
          </a:xfrm>
          <a:prstGeom prst="accentBorderCallout2">
            <a:avLst>
              <a:gd name="adj1" fmla="val 18750"/>
              <a:gd name="adj2" fmla="val -8333"/>
              <a:gd name="adj3" fmla="val 18750"/>
              <a:gd name="adj4" fmla="val -16667"/>
              <a:gd name="adj5" fmla="val 51864"/>
              <a:gd name="adj6" fmla="val -34648"/>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name for your </a:t>
            </a:r>
            <a:r>
              <a:rPr lang="en-US" dirty="0" err="1"/>
              <a:t>TiDB</a:t>
            </a:r>
            <a:r>
              <a:rPr lang="en-US" dirty="0"/>
              <a:t> cluster</a:t>
            </a:r>
          </a:p>
        </p:txBody>
      </p:sp>
      <p:sp>
        <p:nvSpPr>
          <p:cNvPr id="3" name="Rounded Rectangle 2">
            <a:extLst>
              <a:ext uri="{FF2B5EF4-FFF2-40B4-BE49-F238E27FC236}">
                <a16:creationId xmlns:a16="http://schemas.microsoft.com/office/drawing/2014/main" id="{AA514A8D-981F-BA74-5170-C6867D76CAA9}"/>
              </a:ext>
            </a:extLst>
          </p:cNvPr>
          <p:cNvSpPr/>
          <p:nvPr/>
        </p:nvSpPr>
        <p:spPr>
          <a:xfrm>
            <a:off x="3768695" y="3264492"/>
            <a:ext cx="487112" cy="2221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2 (Border and Accent Bar) 4">
            <a:extLst>
              <a:ext uri="{FF2B5EF4-FFF2-40B4-BE49-F238E27FC236}">
                <a16:creationId xmlns:a16="http://schemas.microsoft.com/office/drawing/2014/main" id="{B0E0D12B-C7E9-1AF3-D647-8BF778C860A1}"/>
              </a:ext>
            </a:extLst>
          </p:cNvPr>
          <p:cNvSpPr/>
          <p:nvPr/>
        </p:nvSpPr>
        <p:spPr>
          <a:xfrm flipH="1">
            <a:off x="269834" y="4051303"/>
            <a:ext cx="2599560" cy="274929"/>
          </a:xfrm>
          <a:prstGeom prst="accentBorderCallout2">
            <a:avLst>
              <a:gd name="adj1" fmla="val 18750"/>
              <a:gd name="adj2" fmla="val -8333"/>
              <a:gd name="adj3" fmla="val 18750"/>
              <a:gd name="adj4" fmla="val -16667"/>
              <a:gd name="adj5" fmla="val 73706"/>
              <a:gd name="adj6" fmla="val -26345"/>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Tier runs on AWS</a:t>
            </a:r>
          </a:p>
        </p:txBody>
      </p:sp>
      <p:sp>
        <p:nvSpPr>
          <p:cNvPr id="6" name="Rounded Rectangle 5">
            <a:extLst>
              <a:ext uri="{FF2B5EF4-FFF2-40B4-BE49-F238E27FC236}">
                <a16:creationId xmlns:a16="http://schemas.microsoft.com/office/drawing/2014/main" id="{DE18BB8D-D4A2-2566-7CEA-95469F97AB8C}"/>
              </a:ext>
            </a:extLst>
          </p:cNvPr>
          <p:cNvSpPr/>
          <p:nvPr/>
        </p:nvSpPr>
        <p:spPr>
          <a:xfrm>
            <a:off x="3631963" y="4241711"/>
            <a:ext cx="1264777" cy="7134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08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2 (Border and Accent Bar) 1">
            <a:extLst>
              <a:ext uri="{FF2B5EF4-FFF2-40B4-BE49-F238E27FC236}">
                <a16:creationId xmlns:a16="http://schemas.microsoft.com/office/drawing/2014/main" id="{B4DB6C00-E237-1668-FC62-9E59B21C901A}"/>
              </a:ext>
            </a:extLst>
          </p:cNvPr>
          <p:cNvSpPr/>
          <p:nvPr/>
        </p:nvSpPr>
        <p:spPr>
          <a:xfrm flipH="1">
            <a:off x="253949" y="2943334"/>
            <a:ext cx="2550123" cy="642315"/>
          </a:xfrm>
          <a:prstGeom prst="accentBorderCallout2">
            <a:avLst>
              <a:gd name="adj1" fmla="val 18750"/>
              <a:gd name="adj2" fmla="val -8333"/>
              <a:gd name="adj3" fmla="val 18750"/>
              <a:gd name="adj4" fmla="val -16667"/>
              <a:gd name="adj5" fmla="val 51864"/>
              <a:gd name="adj6" fmla="val -34648"/>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name for your </a:t>
            </a:r>
            <a:r>
              <a:rPr lang="en-US" dirty="0" err="1"/>
              <a:t>TiDB</a:t>
            </a:r>
            <a:r>
              <a:rPr lang="en-US" dirty="0"/>
              <a:t> cluster</a:t>
            </a:r>
          </a:p>
        </p:txBody>
      </p:sp>
      <p:sp>
        <p:nvSpPr>
          <p:cNvPr id="3" name="Rounded Rectangle 2">
            <a:extLst>
              <a:ext uri="{FF2B5EF4-FFF2-40B4-BE49-F238E27FC236}">
                <a16:creationId xmlns:a16="http://schemas.microsoft.com/office/drawing/2014/main" id="{AA514A8D-981F-BA74-5170-C6867D76CAA9}"/>
              </a:ext>
            </a:extLst>
          </p:cNvPr>
          <p:cNvSpPr/>
          <p:nvPr/>
        </p:nvSpPr>
        <p:spPr>
          <a:xfrm>
            <a:off x="3768695" y="3264492"/>
            <a:ext cx="487112" cy="2221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2 (Border and Accent Bar) 4">
            <a:extLst>
              <a:ext uri="{FF2B5EF4-FFF2-40B4-BE49-F238E27FC236}">
                <a16:creationId xmlns:a16="http://schemas.microsoft.com/office/drawing/2014/main" id="{B0E0D12B-C7E9-1AF3-D647-8BF778C860A1}"/>
              </a:ext>
            </a:extLst>
          </p:cNvPr>
          <p:cNvSpPr/>
          <p:nvPr/>
        </p:nvSpPr>
        <p:spPr>
          <a:xfrm flipH="1">
            <a:off x="269834" y="4051303"/>
            <a:ext cx="2599560" cy="274929"/>
          </a:xfrm>
          <a:prstGeom prst="accentBorderCallout2">
            <a:avLst>
              <a:gd name="adj1" fmla="val 18750"/>
              <a:gd name="adj2" fmla="val -8333"/>
              <a:gd name="adj3" fmla="val 18750"/>
              <a:gd name="adj4" fmla="val -16667"/>
              <a:gd name="adj5" fmla="val 73706"/>
              <a:gd name="adj6" fmla="val -26345"/>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Tier runs on AWS</a:t>
            </a:r>
          </a:p>
        </p:txBody>
      </p:sp>
      <p:sp>
        <p:nvSpPr>
          <p:cNvPr id="6" name="Rounded Rectangle 5">
            <a:extLst>
              <a:ext uri="{FF2B5EF4-FFF2-40B4-BE49-F238E27FC236}">
                <a16:creationId xmlns:a16="http://schemas.microsoft.com/office/drawing/2014/main" id="{DE18BB8D-D4A2-2566-7CEA-95469F97AB8C}"/>
              </a:ext>
            </a:extLst>
          </p:cNvPr>
          <p:cNvSpPr/>
          <p:nvPr/>
        </p:nvSpPr>
        <p:spPr>
          <a:xfrm>
            <a:off x="3631963" y="4241711"/>
            <a:ext cx="1264777" cy="713470"/>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2 (Border and Accent Bar) 6">
            <a:extLst>
              <a:ext uri="{FF2B5EF4-FFF2-40B4-BE49-F238E27FC236}">
                <a16:creationId xmlns:a16="http://schemas.microsoft.com/office/drawing/2014/main" id="{1CBD8790-DB1B-493A-8B8C-73D132040F66}"/>
              </a:ext>
            </a:extLst>
          </p:cNvPr>
          <p:cNvSpPr/>
          <p:nvPr/>
        </p:nvSpPr>
        <p:spPr>
          <a:xfrm flipH="1">
            <a:off x="357592" y="5584768"/>
            <a:ext cx="2068084" cy="1151693"/>
          </a:xfrm>
          <a:prstGeom prst="accentBorderCallout2">
            <a:avLst>
              <a:gd name="adj1" fmla="val 18750"/>
              <a:gd name="adj2" fmla="val -8333"/>
              <a:gd name="adj3" fmla="val 18750"/>
              <a:gd name="adj4" fmla="val -16667"/>
              <a:gd name="adj5" fmla="val -32238"/>
              <a:gd name="adj6" fmla="val -5925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a:t>
            </a:r>
          </a:p>
          <a:p>
            <a:pPr algn="ctr"/>
            <a:r>
              <a:rPr lang="en-US" dirty="0"/>
              <a:t>us-west-2 for the region </a:t>
            </a:r>
          </a:p>
        </p:txBody>
      </p:sp>
      <p:sp>
        <p:nvSpPr>
          <p:cNvPr id="11" name="Rounded Rectangle 10">
            <a:extLst>
              <a:ext uri="{FF2B5EF4-FFF2-40B4-BE49-F238E27FC236}">
                <a16:creationId xmlns:a16="http://schemas.microsoft.com/office/drawing/2014/main" id="{49B4E184-1A93-C023-20AB-2712A2D89E5B}"/>
              </a:ext>
            </a:extLst>
          </p:cNvPr>
          <p:cNvSpPr/>
          <p:nvPr/>
        </p:nvSpPr>
        <p:spPr>
          <a:xfrm>
            <a:off x="3743057" y="5007327"/>
            <a:ext cx="961424" cy="3003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09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2 (Border and Accent Bar) 1">
            <a:extLst>
              <a:ext uri="{FF2B5EF4-FFF2-40B4-BE49-F238E27FC236}">
                <a16:creationId xmlns:a16="http://schemas.microsoft.com/office/drawing/2014/main" id="{B4DB6C00-E237-1668-FC62-9E59B21C901A}"/>
              </a:ext>
            </a:extLst>
          </p:cNvPr>
          <p:cNvSpPr/>
          <p:nvPr/>
        </p:nvSpPr>
        <p:spPr>
          <a:xfrm flipH="1">
            <a:off x="253949" y="2943334"/>
            <a:ext cx="2550123" cy="642315"/>
          </a:xfrm>
          <a:prstGeom prst="accentBorderCallout2">
            <a:avLst>
              <a:gd name="adj1" fmla="val 18750"/>
              <a:gd name="adj2" fmla="val -8333"/>
              <a:gd name="adj3" fmla="val 18750"/>
              <a:gd name="adj4" fmla="val -16667"/>
              <a:gd name="adj5" fmla="val 51864"/>
              <a:gd name="adj6" fmla="val -34648"/>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name for your </a:t>
            </a:r>
            <a:r>
              <a:rPr lang="en-US" dirty="0" err="1"/>
              <a:t>TiDB</a:t>
            </a:r>
            <a:r>
              <a:rPr lang="en-US" dirty="0"/>
              <a:t> cluster</a:t>
            </a:r>
          </a:p>
        </p:txBody>
      </p:sp>
      <p:sp>
        <p:nvSpPr>
          <p:cNvPr id="3" name="Rounded Rectangle 2">
            <a:extLst>
              <a:ext uri="{FF2B5EF4-FFF2-40B4-BE49-F238E27FC236}">
                <a16:creationId xmlns:a16="http://schemas.microsoft.com/office/drawing/2014/main" id="{AA514A8D-981F-BA74-5170-C6867D76CAA9}"/>
              </a:ext>
            </a:extLst>
          </p:cNvPr>
          <p:cNvSpPr/>
          <p:nvPr/>
        </p:nvSpPr>
        <p:spPr>
          <a:xfrm>
            <a:off x="3768695" y="3264492"/>
            <a:ext cx="487112" cy="2221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2 (Border and Accent Bar) 4">
            <a:extLst>
              <a:ext uri="{FF2B5EF4-FFF2-40B4-BE49-F238E27FC236}">
                <a16:creationId xmlns:a16="http://schemas.microsoft.com/office/drawing/2014/main" id="{B0E0D12B-C7E9-1AF3-D647-8BF778C860A1}"/>
              </a:ext>
            </a:extLst>
          </p:cNvPr>
          <p:cNvSpPr/>
          <p:nvPr/>
        </p:nvSpPr>
        <p:spPr>
          <a:xfrm flipH="1">
            <a:off x="269834" y="4051303"/>
            <a:ext cx="2599560" cy="274929"/>
          </a:xfrm>
          <a:prstGeom prst="accentBorderCallout2">
            <a:avLst>
              <a:gd name="adj1" fmla="val 18750"/>
              <a:gd name="adj2" fmla="val -8333"/>
              <a:gd name="adj3" fmla="val 18750"/>
              <a:gd name="adj4" fmla="val -16667"/>
              <a:gd name="adj5" fmla="val 73706"/>
              <a:gd name="adj6" fmla="val -26345"/>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Tier runs on AWS</a:t>
            </a:r>
          </a:p>
        </p:txBody>
      </p:sp>
      <p:sp>
        <p:nvSpPr>
          <p:cNvPr id="6" name="Rounded Rectangle 5">
            <a:extLst>
              <a:ext uri="{FF2B5EF4-FFF2-40B4-BE49-F238E27FC236}">
                <a16:creationId xmlns:a16="http://schemas.microsoft.com/office/drawing/2014/main" id="{DE18BB8D-D4A2-2566-7CEA-95469F97AB8C}"/>
              </a:ext>
            </a:extLst>
          </p:cNvPr>
          <p:cNvSpPr/>
          <p:nvPr/>
        </p:nvSpPr>
        <p:spPr>
          <a:xfrm>
            <a:off x="3631963" y="4241711"/>
            <a:ext cx="1264777" cy="713470"/>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2 (Border and Accent Bar) 6">
            <a:extLst>
              <a:ext uri="{FF2B5EF4-FFF2-40B4-BE49-F238E27FC236}">
                <a16:creationId xmlns:a16="http://schemas.microsoft.com/office/drawing/2014/main" id="{1CBD8790-DB1B-493A-8B8C-73D132040F66}"/>
              </a:ext>
            </a:extLst>
          </p:cNvPr>
          <p:cNvSpPr/>
          <p:nvPr/>
        </p:nvSpPr>
        <p:spPr>
          <a:xfrm flipH="1">
            <a:off x="357592" y="5584768"/>
            <a:ext cx="2068084" cy="1151693"/>
          </a:xfrm>
          <a:prstGeom prst="accentBorderCallout2">
            <a:avLst>
              <a:gd name="adj1" fmla="val 18750"/>
              <a:gd name="adj2" fmla="val -8333"/>
              <a:gd name="adj3" fmla="val 18750"/>
              <a:gd name="adj4" fmla="val -16667"/>
              <a:gd name="adj5" fmla="val -32238"/>
              <a:gd name="adj6" fmla="val -59256"/>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a:t>
            </a:r>
          </a:p>
          <a:p>
            <a:pPr algn="ctr"/>
            <a:r>
              <a:rPr lang="en-US" dirty="0"/>
              <a:t>us-west-2 for the region </a:t>
            </a:r>
          </a:p>
        </p:txBody>
      </p:sp>
      <p:sp>
        <p:nvSpPr>
          <p:cNvPr id="11" name="Rounded Rectangle 10">
            <a:extLst>
              <a:ext uri="{FF2B5EF4-FFF2-40B4-BE49-F238E27FC236}">
                <a16:creationId xmlns:a16="http://schemas.microsoft.com/office/drawing/2014/main" id="{49B4E184-1A93-C023-20AB-2712A2D89E5B}"/>
              </a:ext>
            </a:extLst>
          </p:cNvPr>
          <p:cNvSpPr/>
          <p:nvPr/>
        </p:nvSpPr>
        <p:spPr>
          <a:xfrm>
            <a:off x="3743057" y="5007327"/>
            <a:ext cx="961424" cy="300305"/>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2 (Border and Accent Bar) 11">
            <a:extLst>
              <a:ext uri="{FF2B5EF4-FFF2-40B4-BE49-F238E27FC236}">
                <a16:creationId xmlns:a16="http://schemas.microsoft.com/office/drawing/2014/main" id="{AAB359BC-F93D-B1B9-7290-69610C9622A7}"/>
              </a:ext>
            </a:extLst>
          </p:cNvPr>
          <p:cNvSpPr/>
          <p:nvPr/>
        </p:nvSpPr>
        <p:spPr>
          <a:xfrm>
            <a:off x="11594551" y="4800743"/>
            <a:ext cx="2703339" cy="1018165"/>
          </a:xfrm>
          <a:prstGeom prst="accentBorderCallout2">
            <a:avLst>
              <a:gd name="adj1" fmla="val 18750"/>
              <a:gd name="adj2" fmla="val -8333"/>
              <a:gd name="adj3" fmla="val 18750"/>
              <a:gd name="adj4" fmla="val -16667"/>
              <a:gd name="adj5" fmla="val 81578"/>
              <a:gd name="adj6" fmla="val -48839"/>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can’t change Cluster Size </a:t>
            </a:r>
          </a:p>
          <a:p>
            <a:pPr algn="ctr"/>
            <a:r>
              <a:rPr lang="en-US" dirty="0"/>
              <a:t>in the Dev Tier</a:t>
            </a:r>
          </a:p>
        </p:txBody>
      </p:sp>
      <p:sp>
        <p:nvSpPr>
          <p:cNvPr id="13" name="Rounded Rectangle 12">
            <a:extLst>
              <a:ext uri="{FF2B5EF4-FFF2-40B4-BE49-F238E27FC236}">
                <a16:creationId xmlns:a16="http://schemas.microsoft.com/office/drawing/2014/main" id="{54A4872E-76EB-2F1E-EC27-2CB7CC64454F}"/>
              </a:ext>
            </a:extLst>
          </p:cNvPr>
          <p:cNvSpPr/>
          <p:nvPr/>
        </p:nvSpPr>
        <p:spPr>
          <a:xfrm>
            <a:off x="3478138" y="5584768"/>
            <a:ext cx="6853727" cy="18671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365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3995D7E-A322-A6CB-AFCB-95F1C81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8" name="Title 1">
            <a:extLst>
              <a:ext uri="{FF2B5EF4-FFF2-40B4-BE49-F238E27FC236}">
                <a16:creationId xmlns:a16="http://schemas.microsoft.com/office/drawing/2014/main" id="{BECBF6C7-20A5-1497-FAD8-E04A07F3BAA8}"/>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9" name="Line Callout 2 (Border and Accent Bar) 8">
            <a:extLst>
              <a:ext uri="{FF2B5EF4-FFF2-40B4-BE49-F238E27FC236}">
                <a16:creationId xmlns:a16="http://schemas.microsoft.com/office/drawing/2014/main" id="{8233323A-276D-FF45-2610-B60829AA39F1}"/>
              </a:ext>
            </a:extLst>
          </p:cNvPr>
          <p:cNvSpPr/>
          <p:nvPr/>
        </p:nvSpPr>
        <p:spPr>
          <a:xfrm flipH="1">
            <a:off x="539447" y="1193584"/>
            <a:ext cx="1807458" cy="642315"/>
          </a:xfrm>
          <a:prstGeom prst="accentBorderCallout2">
            <a:avLst>
              <a:gd name="adj1" fmla="val 18750"/>
              <a:gd name="adj2" fmla="val -8333"/>
              <a:gd name="adj3" fmla="val 18750"/>
              <a:gd name="adj4" fmla="val -16667"/>
              <a:gd name="adj5" fmla="val 45213"/>
              <a:gd name="adj6" fmla="val -52691"/>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Developer Tier</a:t>
            </a:r>
          </a:p>
        </p:txBody>
      </p:sp>
      <p:sp>
        <p:nvSpPr>
          <p:cNvPr id="10" name="Rounded Rectangle 9">
            <a:extLst>
              <a:ext uri="{FF2B5EF4-FFF2-40B4-BE49-F238E27FC236}">
                <a16:creationId xmlns:a16="http://schemas.microsoft.com/office/drawing/2014/main" id="{8B95782A-CEF5-3F9E-1C66-4E009CA8D0EE}"/>
              </a:ext>
            </a:extLst>
          </p:cNvPr>
          <p:cNvSpPr/>
          <p:nvPr/>
        </p:nvSpPr>
        <p:spPr>
          <a:xfrm>
            <a:off x="3401226" y="1384419"/>
            <a:ext cx="3815178" cy="683664"/>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2 (Border and Accent Bar) 1">
            <a:extLst>
              <a:ext uri="{FF2B5EF4-FFF2-40B4-BE49-F238E27FC236}">
                <a16:creationId xmlns:a16="http://schemas.microsoft.com/office/drawing/2014/main" id="{B4DB6C00-E237-1668-FC62-9E59B21C901A}"/>
              </a:ext>
            </a:extLst>
          </p:cNvPr>
          <p:cNvSpPr/>
          <p:nvPr/>
        </p:nvSpPr>
        <p:spPr>
          <a:xfrm flipH="1">
            <a:off x="253949" y="2943334"/>
            <a:ext cx="2550123" cy="642315"/>
          </a:xfrm>
          <a:prstGeom prst="accentBorderCallout2">
            <a:avLst>
              <a:gd name="adj1" fmla="val 18750"/>
              <a:gd name="adj2" fmla="val -8333"/>
              <a:gd name="adj3" fmla="val 18750"/>
              <a:gd name="adj4" fmla="val -16667"/>
              <a:gd name="adj5" fmla="val 51864"/>
              <a:gd name="adj6" fmla="val -34648"/>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name for your </a:t>
            </a:r>
            <a:r>
              <a:rPr lang="en-US" dirty="0" err="1"/>
              <a:t>TiDB</a:t>
            </a:r>
            <a:r>
              <a:rPr lang="en-US" dirty="0"/>
              <a:t> cluster</a:t>
            </a:r>
          </a:p>
        </p:txBody>
      </p:sp>
      <p:sp>
        <p:nvSpPr>
          <p:cNvPr id="3" name="Rounded Rectangle 2">
            <a:extLst>
              <a:ext uri="{FF2B5EF4-FFF2-40B4-BE49-F238E27FC236}">
                <a16:creationId xmlns:a16="http://schemas.microsoft.com/office/drawing/2014/main" id="{AA514A8D-981F-BA74-5170-C6867D76CAA9}"/>
              </a:ext>
            </a:extLst>
          </p:cNvPr>
          <p:cNvSpPr/>
          <p:nvPr/>
        </p:nvSpPr>
        <p:spPr>
          <a:xfrm>
            <a:off x="3768695" y="3264492"/>
            <a:ext cx="487112" cy="222192"/>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2 (Border and Accent Bar) 4">
            <a:extLst>
              <a:ext uri="{FF2B5EF4-FFF2-40B4-BE49-F238E27FC236}">
                <a16:creationId xmlns:a16="http://schemas.microsoft.com/office/drawing/2014/main" id="{B0E0D12B-C7E9-1AF3-D647-8BF778C860A1}"/>
              </a:ext>
            </a:extLst>
          </p:cNvPr>
          <p:cNvSpPr/>
          <p:nvPr/>
        </p:nvSpPr>
        <p:spPr>
          <a:xfrm flipH="1">
            <a:off x="269834" y="4051303"/>
            <a:ext cx="2599560" cy="274929"/>
          </a:xfrm>
          <a:prstGeom prst="accentBorderCallout2">
            <a:avLst>
              <a:gd name="adj1" fmla="val 18750"/>
              <a:gd name="adj2" fmla="val -8333"/>
              <a:gd name="adj3" fmla="val 18750"/>
              <a:gd name="adj4" fmla="val -16667"/>
              <a:gd name="adj5" fmla="val 73706"/>
              <a:gd name="adj6" fmla="val -26345"/>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Tier runs on AWS</a:t>
            </a:r>
          </a:p>
        </p:txBody>
      </p:sp>
      <p:sp>
        <p:nvSpPr>
          <p:cNvPr id="6" name="Rounded Rectangle 5">
            <a:extLst>
              <a:ext uri="{FF2B5EF4-FFF2-40B4-BE49-F238E27FC236}">
                <a16:creationId xmlns:a16="http://schemas.microsoft.com/office/drawing/2014/main" id="{DE18BB8D-D4A2-2566-7CEA-95469F97AB8C}"/>
              </a:ext>
            </a:extLst>
          </p:cNvPr>
          <p:cNvSpPr/>
          <p:nvPr/>
        </p:nvSpPr>
        <p:spPr>
          <a:xfrm>
            <a:off x="3631963" y="4241711"/>
            <a:ext cx="1264777" cy="713470"/>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2 (Border and Accent Bar) 6">
            <a:extLst>
              <a:ext uri="{FF2B5EF4-FFF2-40B4-BE49-F238E27FC236}">
                <a16:creationId xmlns:a16="http://schemas.microsoft.com/office/drawing/2014/main" id="{1CBD8790-DB1B-493A-8B8C-73D132040F66}"/>
              </a:ext>
            </a:extLst>
          </p:cNvPr>
          <p:cNvSpPr/>
          <p:nvPr/>
        </p:nvSpPr>
        <p:spPr>
          <a:xfrm flipH="1">
            <a:off x="357592" y="5584768"/>
            <a:ext cx="2068084" cy="1151693"/>
          </a:xfrm>
          <a:prstGeom prst="accentBorderCallout2">
            <a:avLst>
              <a:gd name="adj1" fmla="val 18750"/>
              <a:gd name="adj2" fmla="val -8333"/>
              <a:gd name="adj3" fmla="val 18750"/>
              <a:gd name="adj4" fmla="val -16667"/>
              <a:gd name="adj5" fmla="val -32238"/>
              <a:gd name="adj6" fmla="val -59256"/>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a:t>
            </a:r>
          </a:p>
          <a:p>
            <a:pPr algn="ctr"/>
            <a:r>
              <a:rPr lang="en-US" dirty="0"/>
              <a:t>us-west-2 for the region </a:t>
            </a:r>
          </a:p>
        </p:txBody>
      </p:sp>
      <p:sp>
        <p:nvSpPr>
          <p:cNvPr id="11" name="Rounded Rectangle 10">
            <a:extLst>
              <a:ext uri="{FF2B5EF4-FFF2-40B4-BE49-F238E27FC236}">
                <a16:creationId xmlns:a16="http://schemas.microsoft.com/office/drawing/2014/main" id="{49B4E184-1A93-C023-20AB-2712A2D89E5B}"/>
              </a:ext>
            </a:extLst>
          </p:cNvPr>
          <p:cNvSpPr/>
          <p:nvPr/>
        </p:nvSpPr>
        <p:spPr>
          <a:xfrm>
            <a:off x="3743057" y="5007327"/>
            <a:ext cx="961424" cy="300305"/>
          </a:xfrm>
          <a:prstGeom prst="round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2 (Border and Accent Bar) 11">
            <a:extLst>
              <a:ext uri="{FF2B5EF4-FFF2-40B4-BE49-F238E27FC236}">
                <a16:creationId xmlns:a16="http://schemas.microsoft.com/office/drawing/2014/main" id="{AAB359BC-F93D-B1B9-7290-69610C9622A7}"/>
              </a:ext>
            </a:extLst>
          </p:cNvPr>
          <p:cNvSpPr/>
          <p:nvPr/>
        </p:nvSpPr>
        <p:spPr>
          <a:xfrm>
            <a:off x="11594551" y="4800743"/>
            <a:ext cx="2703339" cy="1018165"/>
          </a:xfrm>
          <a:prstGeom prst="accentBorderCallout2">
            <a:avLst>
              <a:gd name="adj1" fmla="val 18750"/>
              <a:gd name="adj2" fmla="val -8333"/>
              <a:gd name="adj3" fmla="val 18750"/>
              <a:gd name="adj4" fmla="val -16667"/>
              <a:gd name="adj5" fmla="val 81578"/>
              <a:gd name="adj6" fmla="val -48839"/>
            </a:avLst>
          </a:prstGeom>
          <a:solidFill>
            <a:schemeClr val="bg1">
              <a:lumMod val="6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can’t change Cluster Size </a:t>
            </a:r>
          </a:p>
          <a:p>
            <a:pPr algn="ctr"/>
            <a:r>
              <a:rPr lang="en-US" dirty="0"/>
              <a:t>in the Dev Tier</a:t>
            </a:r>
          </a:p>
        </p:txBody>
      </p:sp>
      <p:sp>
        <p:nvSpPr>
          <p:cNvPr id="13" name="Rounded Rectangle 12">
            <a:extLst>
              <a:ext uri="{FF2B5EF4-FFF2-40B4-BE49-F238E27FC236}">
                <a16:creationId xmlns:a16="http://schemas.microsoft.com/office/drawing/2014/main" id="{54A4872E-76EB-2F1E-EC27-2CB7CC64454F}"/>
              </a:ext>
            </a:extLst>
          </p:cNvPr>
          <p:cNvSpPr/>
          <p:nvPr/>
        </p:nvSpPr>
        <p:spPr>
          <a:xfrm>
            <a:off x="3478138" y="5584768"/>
            <a:ext cx="6853727" cy="1867165"/>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ne Callout 2 (Border and Accent Bar) 13">
            <a:extLst>
              <a:ext uri="{FF2B5EF4-FFF2-40B4-BE49-F238E27FC236}">
                <a16:creationId xmlns:a16="http://schemas.microsoft.com/office/drawing/2014/main" id="{29A3A124-ECD4-12E8-05FD-8B847CA5FE53}"/>
              </a:ext>
            </a:extLst>
          </p:cNvPr>
          <p:cNvSpPr/>
          <p:nvPr/>
        </p:nvSpPr>
        <p:spPr>
          <a:xfrm>
            <a:off x="11594551" y="6908943"/>
            <a:ext cx="2703339" cy="354489"/>
          </a:xfrm>
          <a:prstGeom prst="accentBorderCallout2">
            <a:avLst>
              <a:gd name="adj1" fmla="val 18750"/>
              <a:gd name="adj2" fmla="val -8333"/>
              <a:gd name="adj3" fmla="val 18750"/>
              <a:gd name="adj4" fmla="val -16667"/>
              <a:gd name="adj5" fmla="val 131735"/>
              <a:gd name="adj6" fmla="val -35372"/>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Create button</a:t>
            </a:r>
          </a:p>
        </p:txBody>
      </p:sp>
      <p:sp>
        <p:nvSpPr>
          <p:cNvPr id="15" name="Rounded Rectangle 14">
            <a:extLst>
              <a:ext uri="{FF2B5EF4-FFF2-40B4-BE49-F238E27FC236}">
                <a16:creationId xmlns:a16="http://schemas.microsoft.com/office/drawing/2014/main" id="{C1047E96-E647-6629-64AC-F44728186095}"/>
              </a:ext>
            </a:extLst>
          </p:cNvPr>
          <p:cNvSpPr/>
          <p:nvPr/>
        </p:nvSpPr>
        <p:spPr>
          <a:xfrm>
            <a:off x="9865055" y="7366000"/>
            <a:ext cx="797529" cy="37801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68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1D21E882-63C1-7F9A-273C-098F71170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7" name="Title 1">
            <a:extLst>
              <a:ext uri="{FF2B5EF4-FFF2-40B4-BE49-F238E27FC236}">
                <a16:creationId xmlns:a16="http://schemas.microsoft.com/office/drawing/2014/main" id="{DEBE16DB-EC33-67C9-343B-689810F6F590}"/>
              </a:ext>
            </a:extLst>
          </p:cNvPr>
          <p:cNvSpPr>
            <a:spLocks noGrp="1"/>
          </p:cNvSpPr>
          <p:nvPr>
            <p:ph type="title"/>
          </p:nvPr>
        </p:nvSpPr>
        <p:spPr>
          <a:xfrm>
            <a:off x="0" y="316754"/>
            <a:ext cx="3313112" cy="553042"/>
          </a:xfrm>
        </p:spPr>
        <p:txBody>
          <a:bodyPr>
            <a:normAutofit/>
          </a:bodyPr>
          <a:lstStyle/>
          <a:p>
            <a:pPr algn="ctr"/>
            <a:r>
              <a:rPr lang="en-US" sz="2800" dirty="0">
                <a:solidFill>
                  <a:schemeClr val="bg1">
                    <a:lumMod val="85000"/>
                  </a:schemeClr>
                </a:solidFill>
              </a:rPr>
              <a:t>Create a  Cluster</a:t>
            </a:r>
          </a:p>
        </p:txBody>
      </p:sp>
      <p:sp>
        <p:nvSpPr>
          <p:cNvPr id="8" name="Rectangle 7">
            <a:extLst>
              <a:ext uri="{FF2B5EF4-FFF2-40B4-BE49-F238E27FC236}">
                <a16:creationId xmlns:a16="http://schemas.microsoft.com/office/drawing/2014/main" id="{54E0E8E6-ED84-9CD2-3E3C-13BE9A2491FC}"/>
              </a:ext>
            </a:extLst>
          </p:cNvPr>
          <p:cNvSpPr/>
          <p:nvPr/>
        </p:nvSpPr>
        <p:spPr>
          <a:xfrm>
            <a:off x="0" y="6383708"/>
            <a:ext cx="14398625" cy="97422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process takes anywhere from 3 to 5 minutes</a:t>
            </a:r>
          </a:p>
        </p:txBody>
      </p:sp>
      <p:sp>
        <p:nvSpPr>
          <p:cNvPr id="9" name="Line Callout 2 (Border and Accent Bar) 8">
            <a:extLst>
              <a:ext uri="{FF2B5EF4-FFF2-40B4-BE49-F238E27FC236}">
                <a16:creationId xmlns:a16="http://schemas.microsoft.com/office/drawing/2014/main" id="{3E9C6F07-5BB4-F7AD-77A1-7FDA4DCBDFC1}"/>
              </a:ext>
            </a:extLst>
          </p:cNvPr>
          <p:cNvSpPr/>
          <p:nvPr/>
        </p:nvSpPr>
        <p:spPr>
          <a:xfrm flipH="1">
            <a:off x="264918" y="2135068"/>
            <a:ext cx="2324455" cy="642315"/>
          </a:xfrm>
          <a:prstGeom prst="accentBorderCallout2">
            <a:avLst>
              <a:gd name="adj1" fmla="val 18750"/>
              <a:gd name="adj2" fmla="val -8333"/>
              <a:gd name="adj3" fmla="val 18750"/>
              <a:gd name="adj4" fmla="val -16667"/>
              <a:gd name="adj5" fmla="val 49205"/>
              <a:gd name="adj6" fmla="val -35779"/>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displays here</a:t>
            </a:r>
          </a:p>
        </p:txBody>
      </p:sp>
      <p:sp>
        <p:nvSpPr>
          <p:cNvPr id="10" name="Rounded Rectangle 9">
            <a:extLst>
              <a:ext uri="{FF2B5EF4-FFF2-40B4-BE49-F238E27FC236}">
                <a16:creationId xmlns:a16="http://schemas.microsoft.com/office/drawing/2014/main" id="{CFF87C54-2217-496D-A631-CB1B4E3CA668}"/>
              </a:ext>
            </a:extLst>
          </p:cNvPr>
          <p:cNvSpPr/>
          <p:nvPr/>
        </p:nvSpPr>
        <p:spPr>
          <a:xfrm>
            <a:off x="3520868" y="2469735"/>
            <a:ext cx="2179178" cy="3076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741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p:txBody>
          <a:bodyPr/>
          <a:lstStyle/>
          <a:p>
            <a:r>
              <a:rPr lang="en-US" dirty="0" err="1"/>
              <a:t>TiDB</a:t>
            </a:r>
            <a:r>
              <a:rPr lang="en-US" dirty="0"/>
              <a:t> Architecture in Five Minutes!</a:t>
            </a:r>
          </a:p>
        </p:txBody>
      </p:sp>
    </p:spTree>
    <p:extLst>
      <p:ext uri="{BB962C8B-B14F-4D97-AF65-F5344CB8AC3E}">
        <p14:creationId xmlns:p14="http://schemas.microsoft.com/office/powerpoint/2010/main" val="280547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2ADE-C204-6D48-9F84-3B6837B48BAA}"/>
              </a:ext>
            </a:extLst>
          </p:cNvPr>
          <p:cNvSpPr>
            <a:spLocks noGrp="1"/>
          </p:cNvSpPr>
          <p:nvPr>
            <p:ph type="title"/>
          </p:nvPr>
        </p:nvSpPr>
        <p:spPr/>
        <p:txBody>
          <a:bodyPr/>
          <a:lstStyle/>
          <a:p>
            <a:r>
              <a:rPr lang="en-US" dirty="0" err="1"/>
              <a:t>TiDB</a:t>
            </a:r>
            <a:r>
              <a:rPr lang="en-US" dirty="0"/>
              <a:t> Cloud Quick Start</a:t>
            </a:r>
          </a:p>
        </p:txBody>
      </p:sp>
      <p:sp>
        <p:nvSpPr>
          <p:cNvPr id="3" name="Text Placeholder 2">
            <a:extLst>
              <a:ext uri="{FF2B5EF4-FFF2-40B4-BE49-F238E27FC236}">
                <a16:creationId xmlns:a16="http://schemas.microsoft.com/office/drawing/2014/main" id="{5C51DF6E-16DB-6C44-AD50-EC7BDADF3725}"/>
              </a:ext>
            </a:extLst>
          </p:cNvPr>
          <p:cNvSpPr>
            <a:spLocks noGrp="1"/>
          </p:cNvSpPr>
          <p:nvPr>
            <p:ph type="body" sz="half" idx="2"/>
          </p:nvPr>
        </p:nvSpPr>
        <p:spPr>
          <a:xfrm>
            <a:off x="1219757" y="4954132"/>
            <a:ext cx="8434882" cy="859809"/>
          </a:xfrm>
        </p:spPr>
        <p:txBody>
          <a:bodyPr/>
          <a:lstStyle/>
          <a:p>
            <a:r>
              <a:rPr lang="en-US" dirty="0"/>
              <a:t>Jeff Bailey, </a:t>
            </a:r>
            <a:r>
              <a:rPr lang="en-US" dirty="0" err="1"/>
              <a:t>PingCAP</a:t>
            </a:r>
            <a:r>
              <a:rPr lang="en-US" dirty="0"/>
              <a:t> Education</a:t>
            </a:r>
          </a:p>
        </p:txBody>
      </p:sp>
    </p:spTree>
    <p:extLst>
      <p:ext uri="{BB962C8B-B14F-4D97-AF65-F5344CB8AC3E}">
        <p14:creationId xmlns:p14="http://schemas.microsoft.com/office/powerpoint/2010/main" val="3218387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733E2F97-EA48-5534-0690-D4621CB4D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10" name="TextBox 9">
            <a:extLst>
              <a:ext uri="{FF2B5EF4-FFF2-40B4-BE49-F238E27FC236}">
                <a16:creationId xmlns:a16="http://schemas.microsoft.com/office/drawing/2014/main" id="{8936296A-5ECC-300F-3AF7-86BCFB2456B3}"/>
              </a:ext>
            </a:extLst>
          </p:cNvPr>
          <p:cNvSpPr txBox="1"/>
          <p:nvPr/>
        </p:nvSpPr>
        <p:spPr>
          <a:xfrm>
            <a:off x="1525874" y="210830"/>
            <a:ext cx="11346875" cy="523220"/>
          </a:xfrm>
          <a:prstGeom prst="rect">
            <a:avLst/>
          </a:prstGeom>
          <a:noFill/>
        </p:spPr>
        <p:txBody>
          <a:bodyPr wrap="square" rtlCol="0">
            <a:spAutoFit/>
          </a:bodyPr>
          <a:lstStyle/>
          <a:p>
            <a:pPr algn="ctr"/>
            <a:r>
              <a:rPr lang="en-US" sz="2800" dirty="0" err="1">
                <a:solidFill>
                  <a:schemeClr val="bg1"/>
                </a:solidFill>
                <a:latin typeface="+mj-lt"/>
              </a:rPr>
              <a:t>TiDB</a:t>
            </a:r>
            <a:r>
              <a:rPr lang="en-US" sz="2800" dirty="0">
                <a:solidFill>
                  <a:schemeClr val="bg1"/>
                </a:solidFill>
                <a:latin typeface="+mj-lt"/>
              </a:rPr>
              <a:t> Architecture</a:t>
            </a:r>
          </a:p>
        </p:txBody>
      </p:sp>
    </p:spTree>
    <p:extLst>
      <p:ext uri="{BB962C8B-B14F-4D97-AF65-F5344CB8AC3E}">
        <p14:creationId xmlns:p14="http://schemas.microsoft.com/office/powerpoint/2010/main" val="194782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1A48DE1-1BE6-AFA6-2B31-AD1C097D6611}"/>
              </a:ext>
            </a:extLst>
          </p:cNvPr>
          <p:cNvSpPr/>
          <p:nvPr/>
        </p:nvSpPr>
        <p:spPr>
          <a:xfrm>
            <a:off x="1449053" y="3608046"/>
            <a:ext cx="1273324" cy="4136646"/>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ECC63CFC-117E-902F-1F8D-DF2502ECB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6" name="Line Callout 2 (Border and Accent Bar) 5">
            <a:extLst>
              <a:ext uri="{FF2B5EF4-FFF2-40B4-BE49-F238E27FC236}">
                <a16:creationId xmlns:a16="http://schemas.microsoft.com/office/drawing/2014/main" id="{755C1994-A4FE-9DD2-FB18-3A972849E66F}"/>
              </a:ext>
            </a:extLst>
          </p:cNvPr>
          <p:cNvSpPr/>
          <p:nvPr/>
        </p:nvSpPr>
        <p:spPr>
          <a:xfrm flipH="1">
            <a:off x="159057" y="1049121"/>
            <a:ext cx="1807458" cy="2017046"/>
          </a:xfrm>
          <a:prstGeom prst="accentBorderCallout2">
            <a:avLst>
              <a:gd name="adj1" fmla="val 18750"/>
              <a:gd name="adj2" fmla="val -8333"/>
              <a:gd name="adj3" fmla="val 18750"/>
              <a:gd name="adj4" fmla="val -16667"/>
              <a:gd name="adj5" fmla="val 120833"/>
              <a:gd name="adj6" fmla="val -33552"/>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Connections</a:t>
            </a:r>
          </a:p>
          <a:p>
            <a:pPr algn="ctr"/>
            <a:endParaRPr lang="en-US" dirty="0"/>
          </a:p>
          <a:p>
            <a:pPr algn="ctr"/>
            <a:r>
              <a:rPr lang="en-US" dirty="0"/>
              <a:t>MySQL Protocol</a:t>
            </a:r>
          </a:p>
        </p:txBody>
      </p:sp>
      <p:sp>
        <p:nvSpPr>
          <p:cNvPr id="2" name="TextBox 1">
            <a:extLst>
              <a:ext uri="{FF2B5EF4-FFF2-40B4-BE49-F238E27FC236}">
                <a16:creationId xmlns:a16="http://schemas.microsoft.com/office/drawing/2014/main" id="{D5418715-B11D-AE5D-94EC-A469DFC2576D}"/>
              </a:ext>
            </a:extLst>
          </p:cNvPr>
          <p:cNvSpPr txBox="1"/>
          <p:nvPr/>
        </p:nvSpPr>
        <p:spPr>
          <a:xfrm>
            <a:off x="1525874" y="210830"/>
            <a:ext cx="11346875" cy="523220"/>
          </a:xfrm>
          <a:prstGeom prst="rect">
            <a:avLst/>
          </a:prstGeom>
          <a:noFill/>
        </p:spPr>
        <p:txBody>
          <a:bodyPr wrap="square" rtlCol="0">
            <a:spAutoFit/>
          </a:bodyPr>
          <a:lstStyle/>
          <a:p>
            <a:pPr algn="ctr"/>
            <a:r>
              <a:rPr lang="en-US" sz="2800" dirty="0" err="1">
                <a:solidFill>
                  <a:schemeClr val="bg1"/>
                </a:solidFill>
                <a:latin typeface="+mj-lt"/>
              </a:rPr>
              <a:t>TiDB</a:t>
            </a:r>
            <a:r>
              <a:rPr lang="en-US" sz="2800" dirty="0">
                <a:solidFill>
                  <a:schemeClr val="bg1"/>
                </a:solidFill>
                <a:latin typeface="+mj-lt"/>
              </a:rPr>
              <a:t> User Connections and MySQL Protocol</a:t>
            </a:r>
          </a:p>
        </p:txBody>
      </p:sp>
    </p:spTree>
    <p:extLst>
      <p:ext uri="{BB962C8B-B14F-4D97-AF65-F5344CB8AC3E}">
        <p14:creationId xmlns:p14="http://schemas.microsoft.com/office/powerpoint/2010/main" val="421452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AE69321-4400-DCC2-008D-6444796EDFCC}"/>
              </a:ext>
            </a:extLst>
          </p:cNvPr>
          <p:cNvSpPr/>
          <p:nvPr/>
        </p:nvSpPr>
        <p:spPr>
          <a:xfrm>
            <a:off x="2978728" y="3619709"/>
            <a:ext cx="1302328" cy="4124982"/>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E8B8911D-C629-FAFA-5807-B651DE6CA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a:noFill/>
        </p:spPr>
      </p:pic>
      <p:sp>
        <p:nvSpPr>
          <p:cNvPr id="6" name="Line Callout 2 (Border and Accent Bar) 5">
            <a:extLst>
              <a:ext uri="{FF2B5EF4-FFF2-40B4-BE49-F238E27FC236}">
                <a16:creationId xmlns:a16="http://schemas.microsoft.com/office/drawing/2014/main" id="{A6F0146C-22FE-A0C7-C392-466E022D7921}"/>
              </a:ext>
            </a:extLst>
          </p:cNvPr>
          <p:cNvSpPr/>
          <p:nvPr/>
        </p:nvSpPr>
        <p:spPr>
          <a:xfrm flipH="1">
            <a:off x="340435" y="1166828"/>
            <a:ext cx="1807458" cy="2452881"/>
          </a:xfrm>
          <a:prstGeom prst="accentBorderCallout2">
            <a:avLst>
              <a:gd name="adj1" fmla="val 18750"/>
              <a:gd name="adj2" fmla="val -8333"/>
              <a:gd name="adj3" fmla="val 18750"/>
              <a:gd name="adj4" fmla="val -16667"/>
              <a:gd name="adj5" fmla="val 91051"/>
              <a:gd name="adj6" fmla="val -6952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TiDB</a:t>
            </a:r>
            <a:r>
              <a:rPr lang="en-US" dirty="0"/>
              <a:t> Server</a:t>
            </a:r>
          </a:p>
          <a:p>
            <a:pPr algn="ctr"/>
            <a:endParaRPr lang="en-US" dirty="0"/>
          </a:p>
          <a:p>
            <a:pPr algn="ctr"/>
            <a:r>
              <a:rPr lang="en-US" dirty="0"/>
              <a:t>Clients connect here</a:t>
            </a:r>
          </a:p>
          <a:p>
            <a:pPr algn="ctr"/>
            <a:endParaRPr lang="en-US" dirty="0"/>
          </a:p>
          <a:p>
            <a:pPr algn="ctr"/>
            <a:r>
              <a:rPr lang="en-US" dirty="0"/>
              <a:t>SQL Processing</a:t>
            </a:r>
          </a:p>
        </p:txBody>
      </p:sp>
      <p:sp>
        <p:nvSpPr>
          <p:cNvPr id="2" name="TextBox 1">
            <a:extLst>
              <a:ext uri="{FF2B5EF4-FFF2-40B4-BE49-F238E27FC236}">
                <a16:creationId xmlns:a16="http://schemas.microsoft.com/office/drawing/2014/main" id="{3FFBB5E3-B97A-6754-705D-C3041498226D}"/>
              </a:ext>
            </a:extLst>
          </p:cNvPr>
          <p:cNvSpPr txBox="1"/>
          <p:nvPr/>
        </p:nvSpPr>
        <p:spPr>
          <a:xfrm>
            <a:off x="1525874" y="210830"/>
            <a:ext cx="11346875" cy="523220"/>
          </a:xfrm>
          <a:prstGeom prst="rect">
            <a:avLst/>
          </a:prstGeom>
          <a:noFill/>
        </p:spPr>
        <p:txBody>
          <a:bodyPr wrap="square" rtlCol="0">
            <a:spAutoFit/>
          </a:bodyPr>
          <a:lstStyle/>
          <a:p>
            <a:pPr algn="ctr"/>
            <a:r>
              <a:rPr lang="en-US" sz="2800" dirty="0" err="1">
                <a:solidFill>
                  <a:schemeClr val="bg1"/>
                </a:solidFill>
                <a:latin typeface="+mj-lt"/>
              </a:rPr>
              <a:t>TiDB</a:t>
            </a:r>
            <a:r>
              <a:rPr lang="en-US" sz="2800" dirty="0">
                <a:solidFill>
                  <a:schemeClr val="bg1"/>
                </a:solidFill>
                <a:latin typeface="+mj-lt"/>
              </a:rPr>
              <a:t> Server Handles Connections and Runs SQL</a:t>
            </a:r>
          </a:p>
        </p:txBody>
      </p:sp>
    </p:spTree>
    <p:extLst>
      <p:ext uri="{BB962C8B-B14F-4D97-AF65-F5344CB8AC3E}">
        <p14:creationId xmlns:p14="http://schemas.microsoft.com/office/powerpoint/2010/main" val="3786895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6B08901-FBD8-3409-FE0A-E0B80F2A18D4}"/>
              </a:ext>
            </a:extLst>
          </p:cNvPr>
          <p:cNvSpPr/>
          <p:nvPr/>
        </p:nvSpPr>
        <p:spPr>
          <a:xfrm>
            <a:off x="5166360" y="3611880"/>
            <a:ext cx="3627120" cy="3320717"/>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AAF7FE-6EAC-43D9-F021-FA2BDB2B6E44}"/>
              </a:ext>
            </a:extLst>
          </p:cNvPr>
          <p:cNvSpPr/>
          <p:nvPr/>
        </p:nvSpPr>
        <p:spPr>
          <a:xfrm>
            <a:off x="5486400" y="3886200"/>
            <a:ext cx="2987040" cy="18592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6DD9A42F-F759-2B22-6DF0-7BCB38767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2" name="TextBox 1">
            <a:extLst>
              <a:ext uri="{FF2B5EF4-FFF2-40B4-BE49-F238E27FC236}">
                <a16:creationId xmlns:a16="http://schemas.microsoft.com/office/drawing/2014/main" id="{3D79CF93-C4CE-54BD-1339-3940287A48D0}"/>
              </a:ext>
            </a:extLst>
          </p:cNvPr>
          <p:cNvSpPr txBox="1"/>
          <p:nvPr/>
        </p:nvSpPr>
        <p:spPr>
          <a:xfrm>
            <a:off x="1525874" y="210830"/>
            <a:ext cx="11346875" cy="523220"/>
          </a:xfrm>
          <a:prstGeom prst="rect">
            <a:avLst/>
          </a:prstGeom>
          <a:noFill/>
        </p:spPr>
        <p:txBody>
          <a:bodyPr wrap="square" rtlCol="0">
            <a:spAutoFit/>
          </a:bodyPr>
          <a:lstStyle/>
          <a:p>
            <a:pPr algn="ctr"/>
            <a:r>
              <a:rPr lang="en-US" sz="2800" dirty="0">
                <a:solidFill>
                  <a:schemeClr val="bg1"/>
                </a:solidFill>
                <a:latin typeface="+mj-lt"/>
              </a:rPr>
              <a:t>Storage Cluster: </a:t>
            </a:r>
            <a:r>
              <a:rPr lang="en-US" sz="2800" dirty="0" err="1">
                <a:solidFill>
                  <a:schemeClr val="bg1"/>
                </a:solidFill>
                <a:latin typeface="+mj-lt"/>
              </a:rPr>
              <a:t>TiKV</a:t>
            </a:r>
            <a:r>
              <a:rPr lang="en-US" sz="2800" dirty="0">
                <a:solidFill>
                  <a:schemeClr val="bg1"/>
                </a:solidFill>
                <a:latin typeface="+mj-lt"/>
              </a:rPr>
              <a:t> Handles Relational Data (Row-Based)</a:t>
            </a:r>
          </a:p>
        </p:txBody>
      </p:sp>
      <p:sp>
        <p:nvSpPr>
          <p:cNvPr id="3" name="Line Callout 2 (Border and Accent Bar) 2">
            <a:extLst>
              <a:ext uri="{FF2B5EF4-FFF2-40B4-BE49-F238E27FC236}">
                <a16:creationId xmlns:a16="http://schemas.microsoft.com/office/drawing/2014/main" id="{7E54EC04-909B-E173-D608-13C6ECA7A0F8}"/>
              </a:ext>
            </a:extLst>
          </p:cNvPr>
          <p:cNvSpPr/>
          <p:nvPr/>
        </p:nvSpPr>
        <p:spPr>
          <a:xfrm flipH="1">
            <a:off x="1649338" y="1596831"/>
            <a:ext cx="2483639" cy="3180268"/>
          </a:xfrm>
          <a:prstGeom prst="accentBorderCallout2">
            <a:avLst>
              <a:gd name="adj1" fmla="val 18750"/>
              <a:gd name="adj2" fmla="val -8333"/>
              <a:gd name="adj3" fmla="val 18750"/>
              <a:gd name="adj4" fmla="val -16667"/>
              <a:gd name="adj5" fmla="val 65637"/>
              <a:gd name="adj6" fmla="val -48571"/>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Storage cluster</a:t>
            </a:r>
          </a:p>
          <a:p>
            <a:pPr algn="ctr"/>
            <a:endParaRPr lang="en-US" dirty="0"/>
          </a:p>
          <a:p>
            <a:pPr algn="ctr"/>
            <a:r>
              <a:rPr lang="en-US" b="1" dirty="0" err="1">
                <a:solidFill>
                  <a:srgbClr val="FFFF00"/>
                </a:solidFill>
              </a:rPr>
              <a:t>TiKV</a:t>
            </a:r>
            <a:r>
              <a:rPr lang="en-US" b="1" dirty="0">
                <a:solidFill>
                  <a:srgbClr val="FFFF00"/>
                </a:solidFill>
              </a:rPr>
              <a:t> handles the Transactional side</a:t>
            </a:r>
          </a:p>
          <a:p>
            <a:pPr algn="ctr"/>
            <a:endParaRPr lang="en-US" dirty="0"/>
          </a:p>
          <a:p>
            <a:pPr algn="ctr"/>
            <a:r>
              <a:rPr lang="en-US" dirty="0" err="1">
                <a:solidFill>
                  <a:srgbClr val="FF0000"/>
                </a:solidFill>
              </a:rPr>
              <a:t>TiFlash</a:t>
            </a:r>
            <a:r>
              <a:rPr lang="en-US" dirty="0">
                <a:solidFill>
                  <a:srgbClr val="FF0000"/>
                </a:solidFill>
              </a:rPr>
              <a:t> handles the OLAP side</a:t>
            </a:r>
          </a:p>
        </p:txBody>
      </p:sp>
    </p:spTree>
    <p:extLst>
      <p:ext uri="{BB962C8B-B14F-4D97-AF65-F5344CB8AC3E}">
        <p14:creationId xmlns:p14="http://schemas.microsoft.com/office/powerpoint/2010/main" val="26927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D7E5824-C751-BAF3-C4BA-D53FC6972E22}"/>
              </a:ext>
            </a:extLst>
          </p:cNvPr>
          <p:cNvSpPr/>
          <p:nvPr/>
        </p:nvSpPr>
        <p:spPr>
          <a:xfrm>
            <a:off x="5166360" y="3611880"/>
            <a:ext cx="3627120" cy="3320717"/>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E6BCB6-1BE5-F526-2D23-57D23F27EA37}"/>
              </a:ext>
            </a:extLst>
          </p:cNvPr>
          <p:cNvSpPr/>
          <p:nvPr/>
        </p:nvSpPr>
        <p:spPr>
          <a:xfrm>
            <a:off x="5486400" y="5708072"/>
            <a:ext cx="2987040" cy="10280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7E516A45-1705-21D1-8909-02B6B9D23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7" name="Line Callout 2 (Border and Accent Bar) 6">
            <a:extLst>
              <a:ext uri="{FF2B5EF4-FFF2-40B4-BE49-F238E27FC236}">
                <a16:creationId xmlns:a16="http://schemas.microsoft.com/office/drawing/2014/main" id="{12507AEA-E512-02B4-4AA0-19504DBEB872}"/>
              </a:ext>
            </a:extLst>
          </p:cNvPr>
          <p:cNvSpPr/>
          <p:nvPr/>
        </p:nvSpPr>
        <p:spPr>
          <a:xfrm flipH="1">
            <a:off x="1649338" y="1596831"/>
            <a:ext cx="2483639" cy="3180268"/>
          </a:xfrm>
          <a:prstGeom prst="accentBorderCallout2">
            <a:avLst>
              <a:gd name="adj1" fmla="val 18750"/>
              <a:gd name="adj2" fmla="val -8333"/>
              <a:gd name="adj3" fmla="val 18750"/>
              <a:gd name="adj4" fmla="val -16667"/>
              <a:gd name="adj5" fmla="val 65637"/>
              <a:gd name="adj6" fmla="val -48571"/>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Storage cluster</a:t>
            </a:r>
          </a:p>
          <a:p>
            <a:pPr algn="ctr"/>
            <a:endParaRPr lang="en-US" dirty="0"/>
          </a:p>
          <a:p>
            <a:pPr algn="ctr"/>
            <a:r>
              <a:rPr lang="en-US" dirty="0" err="1"/>
              <a:t>TiKV</a:t>
            </a:r>
            <a:r>
              <a:rPr lang="en-US" dirty="0"/>
              <a:t> handles the Transactional side</a:t>
            </a:r>
          </a:p>
          <a:p>
            <a:pPr algn="ctr"/>
            <a:endParaRPr lang="en-US" dirty="0"/>
          </a:p>
          <a:p>
            <a:pPr algn="ctr"/>
            <a:r>
              <a:rPr lang="en-US" b="1" dirty="0" err="1">
                <a:solidFill>
                  <a:srgbClr val="FFFF00"/>
                </a:solidFill>
              </a:rPr>
              <a:t>TiFlash</a:t>
            </a:r>
            <a:r>
              <a:rPr lang="en-US" b="1" dirty="0">
                <a:solidFill>
                  <a:srgbClr val="FFFF00"/>
                </a:solidFill>
              </a:rPr>
              <a:t> handles the OLAP side</a:t>
            </a:r>
          </a:p>
        </p:txBody>
      </p:sp>
      <p:sp>
        <p:nvSpPr>
          <p:cNvPr id="2" name="TextBox 1">
            <a:extLst>
              <a:ext uri="{FF2B5EF4-FFF2-40B4-BE49-F238E27FC236}">
                <a16:creationId xmlns:a16="http://schemas.microsoft.com/office/drawing/2014/main" id="{7050EDB3-F51A-C328-0AF2-45CCE0D15255}"/>
              </a:ext>
            </a:extLst>
          </p:cNvPr>
          <p:cNvSpPr txBox="1"/>
          <p:nvPr/>
        </p:nvSpPr>
        <p:spPr>
          <a:xfrm>
            <a:off x="1525874" y="210830"/>
            <a:ext cx="11346875" cy="523220"/>
          </a:xfrm>
          <a:prstGeom prst="rect">
            <a:avLst/>
          </a:prstGeom>
          <a:noFill/>
        </p:spPr>
        <p:txBody>
          <a:bodyPr wrap="square" rtlCol="0">
            <a:spAutoFit/>
          </a:bodyPr>
          <a:lstStyle/>
          <a:p>
            <a:pPr algn="ctr"/>
            <a:r>
              <a:rPr lang="en-US" sz="2800" dirty="0">
                <a:solidFill>
                  <a:schemeClr val="bg1"/>
                </a:solidFill>
                <a:latin typeface="+mj-lt"/>
              </a:rPr>
              <a:t>Storage Cluster: </a:t>
            </a:r>
            <a:r>
              <a:rPr lang="en-US" sz="2800" dirty="0" err="1">
                <a:solidFill>
                  <a:schemeClr val="bg1"/>
                </a:solidFill>
                <a:latin typeface="+mj-lt"/>
              </a:rPr>
              <a:t>TiFlash</a:t>
            </a:r>
            <a:r>
              <a:rPr lang="en-US" sz="2800" dirty="0">
                <a:solidFill>
                  <a:schemeClr val="bg1"/>
                </a:solidFill>
                <a:latin typeface="+mj-lt"/>
              </a:rPr>
              <a:t> Handles OLAP Data (Columnar)</a:t>
            </a:r>
          </a:p>
        </p:txBody>
      </p:sp>
    </p:spTree>
    <p:extLst>
      <p:ext uri="{BB962C8B-B14F-4D97-AF65-F5344CB8AC3E}">
        <p14:creationId xmlns:p14="http://schemas.microsoft.com/office/powerpoint/2010/main" val="1947307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68EA414-9D30-0E50-9896-AA13FDFDD969}"/>
              </a:ext>
            </a:extLst>
          </p:cNvPr>
          <p:cNvSpPr/>
          <p:nvPr/>
        </p:nvSpPr>
        <p:spPr>
          <a:xfrm>
            <a:off x="4876800" y="1166828"/>
            <a:ext cx="4228224" cy="1936529"/>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FFA3C0F5-7F94-4035-A5A7-890A2B69C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6" name="Line Callout 2 (Border and Accent Bar) 5">
            <a:extLst>
              <a:ext uri="{FF2B5EF4-FFF2-40B4-BE49-F238E27FC236}">
                <a16:creationId xmlns:a16="http://schemas.microsoft.com/office/drawing/2014/main" id="{EB3B6516-615C-1798-22DA-486DA7EE4655}"/>
              </a:ext>
            </a:extLst>
          </p:cNvPr>
          <p:cNvSpPr/>
          <p:nvPr/>
        </p:nvSpPr>
        <p:spPr>
          <a:xfrm flipH="1">
            <a:off x="678876" y="554244"/>
            <a:ext cx="2483639" cy="1830033"/>
          </a:xfrm>
          <a:prstGeom prst="accentBorderCallout2">
            <a:avLst>
              <a:gd name="adj1" fmla="val 18750"/>
              <a:gd name="adj2" fmla="val -8333"/>
              <a:gd name="adj3" fmla="val 18750"/>
              <a:gd name="adj4" fmla="val -16667"/>
              <a:gd name="adj5" fmla="val 40086"/>
              <a:gd name="adj6" fmla="val -69175"/>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Placement Driver</a:t>
            </a:r>
          </a:p>
          <a:p>
            <a:pPr algn="ctr"/>
            <a:endParaRPr lang="en-US" dirty="0"/>
          </a:p>
          <a:p>
            <a:pPr algn="ctr"/>
            <a:r>
              <a:rPr lang="en-US" dirty="0"/>
              <a:t>The Brains of the operation.</a:t>
            </a:r>
          </a:p>
        </p:txBody>
      </p:sp>
      <p:sp>
        <p:nvSpPr>
          <p:cNvPr id="2" name="TextBox 1">
            <a:extLst>
              <a:ext uri="{FF2B5EF4-FFF2-40B4-BE49-F238E27FC236}">
                <a16:creationId xmlns:a16="http://schemas.microsoft.com/office/drawing/2014/main" id="{81ABCAE8-5B2D-697F-C034-9A5737842895}"/>
              </a:ext>
            </a:extLst>
          </p:cNvPr>
          <p:cNvSpPr txBox="1"/>
          <p:nvPr/>
        </p:nvSpPr>
        <p:spPr>
          <a:xfrm>
            <a:off x="1525874" y="210830"/>
            <a:ext cx="11346875" cy="523220"/>
          </a:xfrm>
          <a:prstGeom prst="rect">
            <a:avLst/>
          </a:prstGeom>
          <a:noFill/>
        </p:spPr>
        <p:txBody>
          <a:bodyPr wrap="square" rtlCol="0">
            <a:spAutoFit/>
          </a:bodyPr>
          <a:lstStyle/>
          <a:p>
            <a:pPr algn="ctr"/>
            <a:r>
              <a:rPr lang="en-US" sz="2800" dirty="0">
                <a:solidFill>
                  <a:schemeClr val="bg1"/>
                </a:solidFill>
                <a:latin typeface="+mj-lt"/>
              </a:rPr>
              <a:t>Placement Driver: The Brains of </a:t>
            </a:r>
            <a:r>
              <a:rPr lang="en-US" sz="2800" dirty="0" err="1">
                <a:solidFill>
                  <a:schemeClr val="bg1"/>
                </a:solidFill>
                <a:latin typeface="+mj-lt"/>
              </a:rPr>
              <a:t>TiDB</a:t>
            </a:r>
            <a:endParaRPr lang="en-US" sz="2800" dirty="0">
              <a:solidFill>
                <a:schemeClr val="bg1"/>
              </a:solidFill>
              <a:latin typeface="+mj-lt"/>
            </a:endParaRPr>
          </a:p>
        </p:txBody>
      </p:sp>
    </p:spTree>
    <p:extLst>
      <p:ext uri="{BB962C8B-B14F-4D97-AF65-F5344CB8AC3E}">
        <p14:creationId xmlns:p14="http://schemas.microsoft.com/office/powerpoint/2010/main" val="324650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8C10198-7968-F401-786F-F4AD290BA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7" name="Line Callout 2 (Border and Accent Bar) 6">
            <a:extLst>
              <a:ext uri="{FF2B5EF4-FFF2-40B4-BE49-F238E27FC236}">
                <a16:creationId xmlns:a16="http://schemas.microsoft.com/office/drawing/2014/main" id="{C9FE39F6-46E3-E91F-7BF3-F7AB8726C35D}"/>
              </a:ext>
            </a:extLst>
          </p:cNvPr>
          <p:cNvSpPr/>
          <p:nvPr/>
        </p:nvSpPr>
        <p:spPr>
          <a:xfrm flipH="1">
            <a:off x="5064572" y="975694"/>
            <a:ext cx="3195507" cy="2475241"/>
          </a:xfrm>
          <a:prstGeom prst="accentBorderCallout2">
            <a:avLst>
              <a:gd name="adj1" fmla="val 18750"/>
              <a:gd name="adj2" fmla="val -8333"/>
              <a:gd name="adj3" fmla="val 18750"/>
              <a:gd name="adj4" fmla="val -16667"/>
              <a:gd name="adj5" fmla="val 66001"/>
              <a:gd name="adj6" fmla="val -24324"/>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Driver</a:t>
            </a:r>
          </a:p>
          <a:p>
            <a:pPr algn="ctr"/>
            <a:endParaRPr lang="en-US" dirty="0"/>
          </a:p>
          <a:p>
            <a:pPr algn="ctr"/>
            <a:r>
              <a:rPr lang="en-US" dirty="0">
                <a:solidFill>
                  <a:srgbClr val="FF0000"/>
                </a:solidFill>
              </a:rPr>
              <a:t>Not included in </a:t>
            </a:r>
          </a:p>
          <a:p>
            <a:pPr algn="ctr"/>
            <a:r>
              <a:rPr lang="en-US" dirty="0" err="1">
                <a:solidFill>
                  <a:srgbClr val="FF0000"/>
                </a:solidFill>
              </a:rPr>
              <a:t>TiDB</a:t>
            </a:r>
            <a:r>
              <a:rPr lang="en-US" dirty="0">
                <a:solidFill>
                  <a:srgbClr val="FF0000"/>
                </a:solidFill>
              </a:rPr>
              <a:t> Cloud</a:t>
            </a:r>
          </a:p>
        </p:txBody>
      </p:sp>
      <p:sp>
        <p:nvSpPr>
          <p:cNvPr id="8" name="Rounded Rectangle 7">
            <a:extLst>
              <a:ext uri="{FF2B5EF4-FFF2-40B4-BE49-F238E27FC236}">
                <a16:creationId xmlns:a16="http://schemas.microsoft.com/office/drawing/2014/main" id="{8E0D4171-CE1D-714E-FD56-F044A43A4884}"/>
              </a:ext>
            </a:extLst>
          </p:cNvPr>
          <p:cNvSpPr/>
          <p:nvPr/>
        </p:nvSpPr>
        <p:spPr>
          <a:xfrm>
            <a:off x="8823960" y="2555192"/>
            <a:ext cx="3870960" cy="5262927"/>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CEAEAE-3FE3-5C1D-4008-846B8910AD57}"/>
              </a:ext>
            </a:extLst>
          </p:cNvPr>
          <p:cNvSpPr txBox="1"/>
          <p:nvPr/>
        </p:nvSpPr>
        <p:spPr>
          <a:xfrm>
            <a:off x="1525874" y="210830"/>
            <a:ext cx="11346875" cy="523220"/>
          </a:xfrm>
          <a:prstGeom prst="rect">
            <a:avLst/>
          </a:prstGeom>
          <a:noFill/>
        </p:spPr>
        <p:txBody>
          <a:bodyPr wrap="square" rtlCol="0">
            <a:spAutoFit/>
          </a:bodyPr>
          <a:lstStyle/>
          <a:p>
            <a:r>
              <a:rPr lang="en-US" sz="2800" dirty="0">
                <a:solidFill>
                  <a:schemeClr val="bg1"/>
                </a:solidFill>
                <a:latin typeface="+mj-lt"/>
              </a:rPr>
              <a:t>				Spark Driver </a:t>
            </a:r>
          </a:p>
        </p:txBody>
      </p:sp>
    </p:spTree>
    <p:extLst>
      <p:ext uri="{BB962C8B-B14F-4D97-AF65-F5344CB8AC3E}">
        <p14:creationId xmlns:p14="http://schemas.microsoft.com/office/powerpoint/2010/main" val="40204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E0D4171-CE1D-714E-FD56-F044A43A4884}"/>
              </a:ext>
            </a:extLst>
          </p:cNvPr>
          <p:cNvSpPr/>
          <p:nvPr/>
        </p:nvSpPr>
        <p:spPr>
          <a:xfrm>
            <a:off x="8823960" y="2555192"/>
            <a:ext cx="3870960" cy="5262927"/>
          </a:xfrm>
          <a:prstGeom prst="roundRect">
            <a:avLst/>
          </a:prstGeom>
          <a:solidFill>
            <a:schemeClr val="bg1">
              <a:lumMod val="65000"/>
            </a:schemeClr>
          </a:solid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D8C10198-7968-F401-786F-F4AD290BA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53" y="1166828"/>
            <a:ext cx="11093467" cy="6460157"/>
          </a:xfrm>
          <a:prstGeom prst="rect">
            <a:avLst/>
          </a:prstGeom>
        </p:spPr>
      </p:pic>
      <p:sp>
        <p:nvSpPr>
          <p:cNvPr id="7" name="Line Callout 2 (Border and Accent Bar) 6">
            <a:extLst>
              <a:ext uri="{FF2B5EF4-FFF2-40B4-BE49-F238E27FC236}">
                <a16:creationId xmlns:a16="http://schemas.microsoft.com/office/drawing/2014/main" id="{C9FE39F6-46E3-E91F-7BF3-F7AB8726C35D}"/>
              </a:ext>
            </a:extLst>
          </p:cNvPr>
          <p:cNvSpPr/>
          <p:nvPr/>
        </p:nvSpPr>
        <p:spPr>
          <a:xfrm flipH="1">
            <a:off x="5064572" y="975694"/>
            <a:ext cx="3195507" cy="2475241"/>
          </a:xfrm>
          <a:prstGeom prst="accentBorderCallout2">
            <a:avLst>
              <a:gd name="adj1" fmla="val 18750"/>
              <a:gd name="adj2" fmla="val -8333"/>
              <a:gd name="adj3" fmla="val 18750"/>
              <a:gd name="adj4" fmla="val -16667"/>
              <a:gd name="adj5" fmla="val 66001"/>
              <a:gd name="adj6" fmla="val -24324"/>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Driver</a:t>
            </a:r>
          </a:p>
          <a:p>
            <a:pPr algn="ctr"/>
            <a:endParaRPr lang="en-US" dirty="0"/>
          </a:p>
          <a:p>
            <a:pPr algn="ctr"/>
            <a:r>
              <a:rPr lang="en-US" dirty="0"/>
              <a:t>Not included in </a:t>
            </a:r>
          </a:p>
          <a:p>
            <a:pPr algn="ctr"/>
            <a:r>
              <a:rPr lang="en-US" dirty="0" err="1"/>
              <a:t>TiDB</a:t>
            </a:r>
            <a:r>
              <a:rPr lang="en-US" dirty="0"/>
              <a:t> Cloud</a:t>
            </a:r>
          </a:p>
        </p:txBody>
      </p:sp>
      <p:cxnSp>
        <p:nvCxnSpPr>
          <p:cNvPr id="9" name="Straight Connector 8">
            <a:extLst>
              <a:ext uri="{FF2B5EF4-FFF2-40B4-BE49-F238E27FC236}">
                <a16:creationId xmlns:a16="http://schemas.microsoft.com/office/drawing/2014/main" id="{E8BCABF7-1C9F-53FF-5E07-E86B16FA8B16}"/>
              </a:ext>
            </a:extLst>
          </p:cNvPr>
          <p:cNvCxnSpPr>
            <a:cxnSpLocks/>
          </p:cNvCxnSpPr>
          <p:nvPr/>
        </p:nvCxnSpPr>
        <p:spPr>
          <a:xfrm flipH="1">
            <a:off x="9033164" y="2757055"/>
            <a:ext cx="3509356" cy="4869930"/>
          </a:xfrm>
          <a:prstGeom prst="line">
            <a:avLst/>
          </a:prstGeom>
          <a:ln w="889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C2BED9D3-7844-2DFD-90E0-B818DD888F7F}"/>
              </a:ext>
            </a:extLst>
          </p:cNvPr>
          <p:cNvCxnSpPr>
            <a:cxnSpLocks/>
          </p:cNvCxnSpPr>
          <p:nvPr/>
        </p:nvCxnSpPr>
        <p:spPr>
          <a:xfrm>
            <a:off x="9033164" y="2729345"/>
            <a:ext cx="3338945" cy="5061064"/>
          </a:xfrm>
          <a:prstGeom prst="line">
            <a:avLst/>
          </a:prstGeom>
          <a:ln w="889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8DE9D4-EC82-3DE1-7E54-C419D2ED5BD6}"/>
              </a:ext>
            </a:extLst>
          </p:cNvPr>
          <p:cNvSpPr txBox="1"/>
          <p:nvPr/>
        </p:nvSpPr>
        <p:spPr>
          <a:xfrm>
            <a:off x="1525874" y="210830"/>
            <a:ext cx="11346875" cy="523220"/>
          </a:xfrm>
          <a:prstGeom prst="rect">
            <a:avLst/>
          </a:prstGeom>
          <a:noFill/>
        </p:spPr>
        <p:txBody>
          <a:bodyPr wrap="square" rtlCol="0">
            <a:spAutoFit/>
          </a:bodyPr>
          <a:lstStyle/>
          <a:p>
            <a:r>
              <a:rPr lang="en-US" sz="2800" dirty="0">
                <a:solidFill>
                  <a:schemeClr val="bg1"/>
                </a:solidFill>
                <a:latin typeface="+mj-lt"/>
              </a:rPr>
              <a:t>				Spark Driver: Not Included In </a:t>
            </a:r>
            <a:r>
              <a:rPr lang="en-US" sz="2800" dirty="0" err="1">
                <a:solidFill>
                  <a:schemeClr val="bg1"/>
                </a:solidFill>
                <a:latin typeface="+mj-lt"/>
              </a:rPr>
              <a:t>TiDB</a:t>
            </a:r>
            <a:r>
              <a:rPr lang="en-US" sz="2800" dirty="0">
                <a:solidFill>
                  <a:schemeClr val="bg1"/>
                </a:solidFill>
                <a:latin typeface="+mj-lt"/>
              </a:rPr>
              <a:t> Cloud </a:t>
            </a:r>
          </a:p>
        </p:txBody>
      </p:sp>
    </p:spTree>
    <p:extLst>
      <p:ext uri="{BB962C8B-B14F-4D97-AF65-F5344CB8AC3E}">
        <p14:creationId xmlns:p14="http://schemas.microsoft.com/office/powerpoint/2010/main" val="406074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72660A-A4B5-C124-7D9F-8D8FEB4C696C}"/>
              </a:ext>
            </a:extLst>
          </p:cNvPr>
          <p:cNvSpPr txBox="1"/>
          <p:nvPr/>
        </p:nvSpPr>
        <p:spPr>
          <a:xfrm>
            <a:off x="1525874" y="210830"/>
            <a:ext cx="11346875" cy="523220"/>
          </a:xfrm>
          <a:prstGeom prst="rect">
            <a:avLst/>
          </a:prstGeom>
          <a:noFill/>
        </p:spPr>
        <p:txBody>
          <a:bodyPr wrap="square" rtlCol="0">
            <a:spAutoFit/>
          </a:bodyPr>
          <a:lstStyle/>
          <a:p>
            <a:pPr algn="ctr"/>
            <a:r>
              <a:rPr lang="en-US" sz="2800" dirty="0" err="1">
                <a:solidFill>
                  <a:schemeClr val="bg1"/>
                </a:solidFill>
                <a:latin typeface="+mj-lt"/>
              </a:rPr>
              <a:t>TiDB</a:t>
            </a:r>
            <a:r>
              <a:rPr lang="en-US" sz="2800" dirty="0">
                <a:solidFill>
                  <a:schemeClr val="bg1"/>
                </a:solidFill>
                <a:latin typeface="+mj-lt"/>
              </a:rPr>
              <a:t> Cloud Logical Architecture</a:t>
            </a:r>
          </a:p>
        </p:txBody>
      </p:sp>
      <p:pic>
        <p:nvPicPr>
          <p:cNvPr id="8" name="Picture 7" descr="Diagram&#10;&#10;Description automatically generated">
            <a:extLst>
              <a:ext uri="{FF2B5EF4-FFF2-40B4-BE49-F238E27FC236}">
                <a16:creationId xmlns:a16="http://schemas.microsoft.com/office/drawing/2014/main" id="{D5E9EC06-6FD2-CEB3-8DED-46B713203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84" y="1260764"/>
            <a:ext cx="7149118" cy="6272088"/>
          </a:xfrm>
          <a:prstGeom prst="rect">
            <a:avLst/>
          </a:prstGeom>
        </p:spPr>
      </p:pic>
    </p:spTree>
    <p:extLst>
      <p:ext uri="{BB962C8B-B14F-4D97-AF65-F5344CB8AC3E}">
        <p14:creationId xmlns:p14="http://schemas.microsoft.com/office/powerpoint/2010/main" val="209004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a:xfrm>
            <a:off x="1491452" y="3106181"/>
            <a:ext cx="12626330" cy="1565514"/>
          </a:xfrm>
        </p:spPr>
        <p:txBody>
          <a:bodyPr/>
          <a:lstStyle/>
          <a:p>
            <a:r>
              <a:rPr lang="en-US" dirty="0"/>
              <a:t>Configure Your Cluster’s Security Settings</a:t>
            </a:r>
          </a:p>
        </p:txBody>
      </p:sp>
    </p:spTree>
    <p:extLst>
      <p:ext uri="{BB962C8B-B14F-4D97-AF65-F5344CB8AC3E}">
        <p14:creationId xmlns:p14="http://schemas.microsoft.com/office/powerpoint/2010/main" val="89045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E75-86F0-2BF3-CF0F-FC21D9AEB80F}"/>
              </a:ext>
            </a:extLst>
          </p:cNvPr>
          <p:cNvSpPr>
            <a:spLocks noGrp="1"/>
          </p:cNvSpPr>
          <p:nvPr>
            <p:ph type="title"/>
          </p:nvPr>
        </p:nvSpPr>
        <p:spPr/>
        <p:txBody>
          <a:bodyPr>
            <a:normAutofit/>
          </a:bodyPr>
          <a:lstStyle/>
          <a:p>
            <a:r>
              <a:rPr lang="en-US" sz="4000" dirty="0"/>
              <a:t>What will you get out of the </a:t>
            </a:r>
            <a:r>
              <a:rPr lang="en-US" sz="4000" dirty="0" err="1"/>
              <a:t>TiDB</a:t>
            </a:r>
            <a:r>
              <a:rPr lang="en-US" sz="4000" dirty="0"/>
              <a:t> Cloud </a:t>
            </a:r>
            <a:r>
              <a:rPr lang="en-US" sz="4000" dirty="0" err="1"/>
              <a:t>Quickstart</a:t>
            </a:r>
            <a:r>
              <a:rPr lang="en-US" sz="4000" dirty="0"/>
              <a:t>?</a:t>
            </a:r>
          </a:p>
        </p:txBody>
      </p:sp>
      <p:sp>
        <p:nvSpPr>
          <p:cNvPr id="3" name="Content Placeholder 2">
            <a:extLst>
              <a:ext uri="{FF2B5EF4-FFF2-40B4-BE49-F238E27FC236}">
                <a16:creationId xmlns:a16="http://schemas.microsoft.com/office/drawing/2014/main" id="{CDFD571D-BE72-F2BA-D4A5-0B85116A8401}"/>
              </a:ext>
            </a:extLst>
          </p:cNvPr>
          <p:cNvSpPr>
            <a:spLocks noGrp="1"/>
          </p:cNvSpPr>
          <p:nvPr>
            <p:ph idx="1"/>
          </p:nvPr>
        </p:nvSpPr>
        <p:spPr/>
        <p:txBody>
          <a:bodyPr/>
          <a:lstStyle/>
          <a:p>
            <a:pPr marL="0" indent="0">
              <a:buNone/>
            </a:pPr>
            <a:r>
              <a:rPr lang="en-US" dirty="0"/>
              <a:t>You will:</a:t>
            </a:r>
          </a:p>
          <a:p>
            <a:r>
              <a:rPr lang="en-US" dirty="0"/>
              <a:t>Create a Free </a:t>
            </a:r>
            <a:r>
              <a:rPr lang="en-US" dirty="0" err="1"/>
              <a:t>TiDB</a:t>
            </a:r>
            <a:r>
              <a:rPr lang="en-US" dirty="0"/>
              <a:t> Cloud Developer account</a:t>
            </a:r>
          </a:p>
          <a:p>
            <a:r>
              <a:rPr lang="en-US" dirty="0"/>
              <a:t>See Hybrid Transaction/Analytical Processing (HTAP) in action</a:t>
            </a:r>
          </a:p>
          <a:p>
            <a:r>
              <a:rPr lang="en-US" dirty="0"/>
              <a:t>Use </a:t>
            </a:r>
            <a:r>
              <a:rPr lang="en-US" dirty="0" err="1"/>
              <a:t>TiDB</a:t>
            </a:r>
            <a:r>
              <a:rPr lang="en-US" dirty="0"/>
              <a:t> Playground as your mad scientist laboratory</a:t>
            </a:r>
          </a:p>
          <a:p>
            <a:r>
              <a:rPr lang="en-US" dirty="0"/>
              <a:t>Know where to find free </a:t>
            </a:r>
            <a:r>
              <a:rPr lang="en-US" dirty="0" err="1"/>
              <a:t>TiDB</a:t>
            </a:r>
            <a:r>
              <a:rPr lang="en-US" dirty="0"/>
              <a:t> training.</a:t>
            </a:r>
          </a:p>
          <a:p>
            <a:r>
              <a:rPr lang="en-US" dirty="0"/>
              <a:t>Have everything you need to do something cool and unexpected!</a:t>
            </a:r>
          </a:p>
        </p:txBody>
      </p:sp>
    </p:spTree>
    <p:extLst>
      <p:ext uri="{BB962C8B-B14F-4D97-AF65-F5344CB8AC3E}">
        <p14:creationId xmlns:p14="http://schemas.microsoft.com/office/powerpoint/2010/main" val="912631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84F196AA-F3C8-1824-CD95-D5F94C145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9" name="Title 1">
            <a:extLst>
              <a:ext uri="{FF2B5EF4-FFF2-40B4-BE49-F238E27FC236}">
                <a16:creationId xmlns:a16="http://schemas.microsoft.com/office/drawing/2014/main" id="{B3950760-2CF2-A9A2-BDE3-50D1E6DB96F6}"/>
              </a:ext>
            </a:extLst>
          </p:cNvPr>
          <p:cNvSpPr>
            <a:spLocks noGrp="1"/>
          </p:cNvSpPr>
          <p:nvPr>
            <p:ph type="title"/>
          </p:nvPr>
        </p:nvSpPr>
        <p:spPr>
          <a:xfrm>
            <a:off x="0" y="316754"/>
            <a:ext cx="3313112" cy="553042"/>
          </a:xfrm>
        </p:spPr>
        <p:txBody>
          <a:bodyPr>
            <a:normAutofit fontScale="90000"/>
          </a:bodyPr>
          <a:lstStyle/>
          <a:p>
            <a:pPr algn="ctr"/>
            <a:r>
              <a:rPr lang="en-US" sz="2800" dirty="0">
                <a:solidFill>
                  <a:srgbClr val="FF0000"/>
                </a:solidFill>
              </a:rPr>
              <a:t>Set the Root Password</a:t>
            </a:r>
          </a:p>
        </p:txBody>
      </p:sp>
      <p:sp>
        <p:nvSpPr>
          <p:cNvPr id="2" name="Line Callout 2 (Border and Accent Bar) 1">
            <a:extLst>
              <a:ext uri="{FF2B5EF4-FFF2-40B4-BE49-F238E27FC236}">
                <a16:creationId xmlns:a16="http://schemas.microsoft.com/office/drawing/2014/main" id="{05417F92-DEE3-AD24-B25A-2AC48A4D2476}"/>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7" name="Line Callout 2 (Border and Accent Bar) 6">
            <a:extLst>
              <a:ext uri="{FF2B5EF4-FFF2-40B4-BE49-F238E27FC236}">
                <a16:creationId xmlns:a16="http://schemas.microsoft.com/office/drawing/2014/main" id="{56C06CF2-D35A-CD76-DD9C-192BE7F545EC}"/>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8" name="Rounded Rectangle 7">
            <a:extLst>
              <a:ext uri="{FF2B5EF4-FFF2-40B4-BE49-F238E27FC236}">
                <a16:creationId xmlns:a16="http://schemas.microsoft.com/office/drawing/2014/main" id="{DF225D4C-1425-C8A1-E88F-D979E0C9E7DC}"/>
              </a:ext>
            </a:extLst>
          </p:cNvPr>
          <p:cNvSpPr/>
          <p:nvPr/>
        </p:nvSpPr>
        <p:spPr>
          <a:xfrm>
            <a:off x="3657600" y="3011648"/>
            <a:ext cx="4060272" cy="5872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8888DC5-566E-AC1C-EACC-E75343087305}"/>
              </a:ext>
            </a:extLst>
          </p:cNvPr>
          <p:cNvSpPr/>
          <p:nvPr/>
        </p:nvSpPr>
        <p:spPr>
          <a:xfrm>
            <a:off x="-1" y="6808450"/>
            <a:ext cx="14398625" cy="97422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If you forget your password, you can return to Security Settings and reset it.</a:t>
            </a:r>
          </a:p>
        </p:txBody>
      </p:sp>
    </p:spTree>
    <p:extLst>
      <p:ext uri="{BB962C8B-B14F-4D97-AF65-F5344CB8AC3E}">
        <p14:creationId xmlns:p14="http://schemas.microsoft.com/office/powerpoint/2010/main" val="2510397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84F196AA-F3C8-1824-CD95-D5F94C145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9" name="Title 1">
            <a:extLst>
              <a:ext uri="{FF2B5EF4-FFF2-40B4-BE49-F238E27FC236}">
                <a16:creationId xmlns:a16="http://schemas.microsoft.com/office/drawing/2014/main" id="{B3950760-2CF2-A9A2-BDE3-50D1E6DB96F6}"/>
              </a:ext>
            </a:extLst>
          </p:cNvPr>
          <p:cNvSpPr>
            <a:spLocks noGrp="1"/>
          </p:cNvSpPr>
          <p:nvPr>
            <p:ph type="title"/>
          </p:nvPr>
        </p:nvSpPr>
        <p:spPr>
          <a:xfrm>
            <a:off x="0" y="316754"/>
            <a:ext cx="3313112" cy="553042"/>
          </a:xfrm>
        </p:spPr>
        <p:txBody>
          <a:bodyPr>
            <a:normAutofit fontScale="90000"/>
          </a:bodyPr>
          <a:lstStyle/>
          <a:p>
            <a:pPr algn="ctr"/>
            <a:r>
              <a:rPr lang="en-US" sz="2800" dirty="0">
                <a:solidFill>
                  <a:srgbClr val="FF0000"/>
                </a:solidFill>
              </a:rPr>
              <a:t>You IP Address is added for you</a:t>
            </a:r>
          </a:p>
        </p:txBody>
      </p:sp>
      <p:sp>
        <p:nvSpPr>
          <p:cNvPr id="2" name="Line Callout 2 (Border and Accent Bar) 1">
            <a:extLst>
              <a:ext uri="{FF2B5EF4-FFF2-40B4-BE49-F238E27FC236}">
                <a16:creationId xmlns:a16="http://schemas.microsoft.com/office/drawing/2014/main" id="{05417F92-DEE3-AD24-B25A-2AC48A4D2476}"/>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5" name="Rounded Rectangle 4">
            <a:extLst>
              <a:ext uri="{FF2B5EF4-FFF2-40B4-BE49-F238E27FC236}">
                <a16:creationId xmlns:a16="http://schemas.microsoft.com/office/drawing/2014/main" id="{FD27AE73-79F4-2F07-D9CF-9DCFD0717916}"/>
              </a:ext>
            </a:extLst>
          </p:cNvPr>
          <p:cNvSpPr/>
          <p:nvPr/>
        </p:nvSpPr>
        <p:spPr>
          <a:xfrm>
            <a:off x="3657600" y="5072392"/>
            <a:ext cx="3195507" cy="5872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ine Callout 2 (Border and Accent Bar) 6">
            <a:extLst>
              <a:ext uri="{FF2B5EF4-FFF2-40B4-BE49-F238E27FC236}">
                <a16:creationId xmlns:a16="http://schemas.microsoft.com/office/drawing/2014/main" id="{56C06CF2-D35A-CD76-DD9C-192BE7F545EC}"/>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chemeClr val="bg1">
              <a:lumMod val="6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8" name="Rounded Rectangle 7">
            <a:extLst>
              <a:ext uri="{FF2B5EF4-FFF2-40B4-BE49-F238E27FC236}">
                <a16:creationId xmlns:a16="http://schemas.microsoft.com/office/drawing/2014/main" id="{DF225D4C-1425-C8A1-E88F-D979E0C9E7DC}"/>
              </a:ext>
            </a:extLst>
          </p:cNvPr>
          <p:cNvSpPr/>
          <p:nvPr/>
        </p:nvSpPr>
        <p:spPr>
          <a:xfrm>
            <a:off x="3657600" y="3011648"/>
            <a:ext cx="4060272" cy="587229"/>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2 (Border and Accent Bar) 9">
            <a:extLst>
              <a:ext uri="{FF2B5EF4-FFF2-40B4-BE49-F238E27FC236}">
                <a16:creationId xmlns:a16="http://schemas.microsoft.com/office/drawing/2014/main" id="{CC3F9F8F-B414-87D8-9733-24E269B6C71B}"/>
              </a:ext>
            </a:extLst>
          </p:cNvPr>
          <p:cNvSpPr/>
          <p:nvPr/>
        </p:nvSpPr>
        <p:spPr>
          <a:xfrm flipH="1">
            <a:off x="460855" y="4264715"/>
            <a:ext cx="2147043" cy="1515875"/>
          </a:xfrm>
          <a:prstGeom prst="accentBorderCallout2">
            <a:avLst>
              <a:gd name="adj1" fmla="val 18750"/>
              <a:gd name="adj2" fmla="val -8333"/>
              <a:gd name="adj3" fmla="val 18750"/>
              <a:gd name="adj4" fmla="val -16667"/>
              <a:gd name="adj5" fmla="val 57237"/>
              <a:gd name="adj6" fmla="val -4925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Default, the IP Address of your machine is added here</a:t>
            </a:r>
          </a:p>
        </p:txBody>
      </p:sp>
    </p:spTree>
    <p:extLst>
      <p:ext uri="{BB962C8B-B14F-4D97-AF65-F5344CB8AC3E}">
        <p14:creationId xmlns:p14="http://schemas.microsoft.com/office/powerpoint/2010/main" val="1172231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84F196AA-F3C8-1824-CD95-D5F94C145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9" name="Title 1">
            <a:extLst>
              <a:ext uri="{FF2B5EF4-FFF2-40B4-BE49-F238E27FC236}">
                <a16:creationId xmlns:a16="http://schemas.microsoft.com/office/drawing/2014/main" id="{B3950760-2CF2-A9A2-BDE3-50D1E6DB96F6}"/>
              </a:ext>
            </a:extLst>
          </p:cNvPr>
          <p:cNvSpPr>
            <a:spLocks noGrp="1"/>
          </p:cNvSpPr>
          <p:nvPr>
            <p:ph type="title"/>
          </p:nvPr>
        </p:nvSpPr>
        <p:spPr>
          <a:xfrm>
            <a:off x="0" y="316754"/>
            <a:ext cx="3439486" cy="553042"/>
          </a:xfrm>
        </p:spPr>
        <p:txBody>
          <a:bodyPr>
            <a:normAutofit fontScale="90000"/>
          </a:bodyPr>
          <a:lstStyle/>
          <a:p>
            <a:pPr algn="ctr"/>
            <a:r>
              <a:rPr lang="en-US" sz="2800" dirty="0">
                <a:solidFill>
                  <a:schemeClr val="bg1">
                    <a:lumMod val="85000"/>
                  </a:schemeClr>
                </a:solidFill>
              </a:rPr>
              <a:t>You can add additional </a:t>
            </a:r>
            <a:br>
              <a:rPr lang="en-US" sz="2800" dirty="0">
                <a:solidFill>
                  <a:schemeClr val="bg1">
                    <a:lumMod val="85000"/>
                  </a:schemeClr>
                </a:solidFill>
              </a:rPr>
            </a:br>
            <a:r>
              <a:rPr lang="en-US" sz="2800" dirty="0">
                <a:solidFill>
                  <a:schemeClr val="bg1">
                    <a:lumMod val="85000"/>
                  </a:schemeClr>
                </a:solidFill>
              </a:rPr>
              <a:t>IP Addresses</a:t>
            </a:r>
          </a:p>
        </p:txBody>
      </p:sp>
      <p:sp>
        <p:nvSpPr>
          <p:cNvPr id="2" name="Line Callout 2 (Border and Accent Bar) 1">
            <a:extLst>
              <a:ext uri="{FF2B5EF4-FFF2-40B4-BE49-F238E27FC236}">
                <a16:creationId xmlns:a16="http://schemas.microsoft.com/office/drawing/2014/main" id="{05417F92-DEE3-AD24-B25A-2AC48A4D2476}"/>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3" name="Rounded Rectangle 2">
            <a:extLst>
              <a:ext uri="{FF2B5EF4-FFF2-40B4-BE49-F238E27FC236}">
                <a16:creationId xmlns:a16="http://schemas.microsoft.com/office/drawing/2014/main" id="{0A058C8C-339C-4F85-8C92-75395A265270}"/>
              </a:ext>
            </a:extLst>
          </p:cNvPr>
          <p:cNvSpPr/>
          <p:nvPr/>
        </p:nvSpPr>
        <p:spPr>
          <a:xfrm>
            <a:off x="3657599" y="4512799"/>
            <a:ext cx="5544589" cy="5139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Line Callout 2 (Border and Accent Bar) 3">
            <a:extLst>
              <a:ext uri="{FF2B5EF4-FFF2-40B4-BE49-F238E27FC236}">
                <a16:creationId xmlns:a16="http://schemas.microsoft.com/office/drawing/2014/main" id="{3A7071D4-C44A-E53C-3065-6AAC0AD2B4B2}"/>
              </a:ext>
            </a:extLst>
          </p:cNvPr>
          <p:cNvSpPr/>
          <p:nvPr/>
        </p:nvSpPr>
        <p:spPr>
          <a:xfrm>
            <a:off x="10202410" y="4081315"/>
            <a:ext cx="3245799" cy="1062831"/>
          </a:xfrm>
          <a:prstGeom prst="accentBorderCallout2">
            <a:avLst>
              <a:gd name="adj1" fmla="val 18750"/>
              <a:gd name="adj2" fmla="val -8333"/>
              <a:gd name="adj3" fmla="val 18750"/>
              <a:gd name="adj4" fmla="val -16667"/>
              <a:gd name="adj5" fmla="val 42615"/>
              <a:gd name="adj6" fmla="val -3200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need to add more CIDRs, you can do it here.</a:t>
            </a:r>
          </a:p>
        </p:txBody>
      </p:sp>
      <p:sp>
        <p:nvSpPr>
          <p:cNvPr id="5" name="Rounded Rectangle 4">
            <a:extLst>
              <a:ext uri="{FF2B5EF4-FFF2-40B4-BE49-F238E27FC236}">
                <a16:creationId xmlns:a16="http://schemas.microsoft.com/office/drawing/2014/main" id="{FD27AE73-79F4-2F07-D9CF-9DCFD0717916}"/>
              </a:ext>
            </a:extLst>
          </p:cNvPr>
          <p:cNvSpPr/>
          <p:nvPr/>
        </p:nvSpPr>
        <p:spPr>
          <a:xfrm>
            <a:off x="3657600" y="5072392"/>
            <a:ext cx="3195507" cy="587229"/>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ine Callout 2 (Border and Accent Bar) 6">
            <a:extLst>
              <a:ext uri="{FF2B5EF4-FFF2-40B4-BE49-F238E27FC236}">
                <a16:creationId xmlns:a16="http://schemas.microsoft.com/office/drawing/2014/main" id="{56C06CF2-D35A-CD76-DD9C-192BE7F545EC}"/>
              </a:ext>
            </a:extLst>
          </p:cNvPr>
          <p:cNvSpPr/>
          <p:nvPr/>
        </p:nvSpPr>
        <p:spPr>
          <a:xfrm flipH="1">
            <a:off x="436227" y="2670270"/>
            <a:ext cx="2147043" cy="861495"/>
          </a:xfrm>
          <a:prstGeom prst="accentBorderCallout2">
            <a:avLst>
              <a:gd name="adj1" fmla="val 18750"/>
              <a:gd name="adj2" fmla="val -8333"/>
              <a:gd name="adj3" fmla="val 18750"/>
              <a:gd name="adj4" fmla="val -16667"/>
              <a:gd name="adj5" fmla="val 57237"/>
              <a:gd name="adj6" fmla="val -49258"/>
            </a:avLst>
          </a:prstGeom>
          <a:solidFill>
            <a:schemeClr val="bg1">
              <a:lumMod val="6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a </a:t>
            </a:r>
          </a:p>
          <a:p>
            <a:pPr algn="ctr"/>
            <a:r>
              <a:rPr lang="en-US" dirty="0"/>
              <a:t>Root Password</a:t>
            </a:r>
          </a:p>
        </p:txBody>
      </p:sp>
      <p:sp>
        <p:nvSpPr>
          <p:cNvPr id="8" name="Rounded Rectangle 7">
            <a:extLst>
              <a:ext uri="{FF2B5EF4-FFF2-40B4-BE49-F238E27FC236}">
                <a16:creationId xmlns:a16="http://schemas.microsoft.com/office/drawing/2014/main" id="{DF225D4C-1425-C8A1-E88F-D979E0C9E7DC}"/>
              </a:ext>
            </a:extLst>
          </p:cNvPr>
          <p:cNvSpPr/>
          <p:nvPr/>
        </p:nvSpPr>
        <p:spPr>
          <a:xfrm>
            <a:off x="3657600" y="3011648"/>
            <a:ext cx="4060272" cy="587229"/>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ine Callout 2 (Border and Accent Bar) 9">
            <a:extLst>
              <a:ext uri="{FF2B5EF4-FFF2-40B4-BE49-F238E27FC236}">
                <a16:creationId xmlns:a16="http://schemas.microsoft.com/office/drawing/2014/main" id="{CC3F9F8F-B414-87D8-9733-24E269B6C71B}"/>
              </a:ext>
            </a:extLst>
          </p:cNvPr>
          <p:cNvSpPr/>
          <p:nvPr/>
        </p:nvSpPr>
        <p:spPr>
          <a:xfrm flipH="1">
            <a:off x="460855" y="4264715"/>
            <a:ext cx="2147043" cy="1515875"/>
          </a:xfrm>
          <a:prstGeom prst="accentBorderCallout2">
            <a:avLst>
              <a:gd name="adj1" fmla="val 18750"/>
              <a:gd name="adj2" fmla="val -8333"/>
              <a:gd name="adj3" fmla="val 18750"/>
              <a:gd name="adj4" fmla="val -16667"/>
              <a:gd name="adj5" fmla="val 57237"/>
              <a:gd name="adj6" fmla="val -49258"/>
            </a:avLst>
          </a:prstGeom>
          <a:solidFill>
            <a:schemeClr val="bg1">
              <a:lumMod val="6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Default, the IP Address of your machine is added here</a:t>
            </a:r>
          </a:p>
        </p:txBody>
      </p:sp>
    </p:spTree>
    <p:extLst>
      <p:ext uri="{BB962C8B-B14F-4D97-AF65-F5344CB8AC3E}">
        <p14:creationId xmlns:p14="http://schemas.microsoft.com/office/powerpoint/2010/main" val="297592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a:xfrm>
            <a:off x="1491452" y="3106181"/>
            <a:ext cx="12626330" cy="1565514"/>
          </a:xfrm>
        </p:spPr>
        <p:txBody>
          <a:bodyPr/>
          <a:lstStyle/>
          <a:p>
            <a:r>
              <a:rPr lang="en-US" dirty="0"/>
              <a:t>Connect to Your Cluster</a:t>
            </a:r>
          </a:p>
        </p:txBody>
      </p:sp>
    </p:spTree>
    <p:extLst>
      <p:ext uri="{BB962C8B-B14F-4D97-AF65-F5344CB8AC3E}">
        <p14:creationId xmlns:p14="http://schemas.microsoft.com/office/powerpoint/2010/main" val="7176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45F45-5D83-5B81-8C64-412C09C87208}"/>
              </a:ext>
            </a:extLst>
          </p:cNvPr>
          <p:cNvPicPr>
            <a:picLocks noChangeAspect="1"/>
          </p:cNvPicPr>
          <p:nvPr/>
        </p:nvPicPr>
        <p:blipFill>
          <a:blip r:embed="rId3"/>
          <a:stretch>
            <a:fillRect/>
          </a:stretch>
        </p:blipFill>
        <p:spPr>
          <a:xfrm>
            <a:off x="2878678" y="1018532"/>
            <a:ext cx="8641268" cy="6062360"/>
          </a:xfrm>
          <a:prstGeom prst="rect">
            <a:avLst/>
          </a:prstGeom>
        </p:spPr>
      </p:pic>
      <p:sp>
        <p:nvSpPr>
          <p:cNvPr id="7" name="Title 1">
            <a:extLst>
              <a:ext uri="{FF2B5EF4-FFF2-40B4-BE49-F238E27FC236}">
                <a16:creationId xmlns:a16="http://schemas.microsoft.com/office/drawing/2014/main" id="{65DA72BD-F49D-A6B8-9CD2-9AE554B112F0}"/>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2" name="Rounded Rectangle 1">
            <a:extLst>
              <a:ext uri="{FF2B5EF4-FFF2-40B4-BE49-F238E27FC236}">
                <a16:creationId xmlns:a16="http://schemas.microsoft.com/office/drawing/2014/main" id="{828665C9-8549-BCF8-6DCD-83AEAE075854}"/>
              </a:ext>
            </a:extLst>
          </p:cNvPr>
          <p:cNvSpPr/>
          <p:nvPr/>
        </p:nvSpPr>
        <p:spPr>
          <a:xfrm>
            <a:off x="9101666" y="2600049"/>
            <a:ext cx="685801" cy="3385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ine Callout 2 (Border and Accent Bar) 2">
            <a:extLst>
              <a:ext uri="{FF2B5EF4-FFF2-40B4-BE49-F238E27FC236}">
                <a16:creationId xmlns:a16="http://schemas.microsoft.com/office/drawing/2014/main" id="{D276925D-A3F1-768A-3854-64D0AA4756BC}"/>
              </a:ext>
            </a:extLst>
          </p:cNvPr>
          <p:cNvSpPr/>
          <p:nvPr/>
        </p:nvSpPr>
        <p:spPr>
          <a:xfrm>
            <a:off x="10837333" y="3421234"/>
            <a:ext cx="3155390" cy="919680"/>
          </a:xfrm>
          <a:prstGeom prst="accentBorderCallout2">
            <a:avLst>
              <a:gd name="adj1" fmla="val 18750"/>
              <a:gd name="adj2" fmla="val -8333"/>
              <a:gd name="adj3" fmla="val 18750"/>
              <a:gd name="adj4" fmla="val -16667"/>
              <a:gd name="adj5" fmla="val -52174"/>
              <a:gd name="adj6" fmla="val -41410"/>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Tree>
    <p:extLst>
      <p:ext uri="{BB962C8B-B14F-4D97-AF65-F5344CB8AC3E}">
        <p14:creationId xmlns:p14="http://schemas.microsoft.com/office/powerpoint/2010/main" val="2525521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43912C33-83D8-4A79-62EB-66430686E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10" name="Title 1">
            <a:extLst>
              <a:ext uri="{FF2B5EF4-FFF2-40B4-BE49-F238E27FC236}">
                <a16:creationId xmlns:a16="http://schemas.microsoft.com/office/drawing/2014/main" id="{7D66C7EB-4E26-C88D-DB8A-3E8DB5DE433D}"/>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4" name="Rounded Rectangle 3">
            <a:extLst>
              <a:ext uri="{FF2B5EF4-FFF2-40B4-BE49-F238E27FC236}">
                <a16:creationId xmlns:a16="http://schemas.microsoft.com/office/drawing/2014/main" id="{7E80D5FC-3B83-C954-7B59-FDFE00F44E56}"/>
              </a:ext>
            </a:extLst>
          </p:cNvPr>
          <p:cNvSpPr/>
          <p:nvPr/>
        </p:nvSpPr>
        <p:spPr>
          <a:xfrm>
            <a:off x="3507997" y="3580550"/>
            <a:ext cx="7139030" cy="5872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2 (Border and Accent Bar) 4">
            <a:extLst>
              <a:ext uri="{FF2B5EF4-FFF2-40B4-BE49-F238E27FC236}">
                <a16:creationId xmlns:a16="http://schemas.microsoft.com/office/drawing/2014/main" id="{6F59481A-3958-5DC4-E132-F3F358348C2A}"/>
              </a:ext>
            </a:extLst>
          </p:cNvPr>
          <p:cNvSpPr/>
          <p:nvPr/>
        </p:nvSpPr>
        <p:spPr>
          <a:xfrm flipH="1">
            <a:off x="143471" y="2680594"/>
            <a:ext cx="2458514" cy="1070683"/>
          </a:xfrm>
          <a:prstGeom prst="accentBorderCallout2">
            <a:avLst>
              <a:gd name="adj1" fmla="val 18750"/>
              <a:gd name="adj2" fmla="val -8333"/>
              <a:gd name="adj3" fmla="val 18750"/>
              <a:gd name="adj4" fmla="val -16667"/>
              <a:gd name="adj5" fmla="val 85444"/>
              <a:gd name="adj6" fmla="val -3799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need to, you can change the Traffic Filter here</a:t>
            </a:r>
          </a:p>
        </p:txBody>
      </p:sp>
    </p:spTree>
    <p:extLst>
      <p:ext uri="{BB962C8B-B14F-4D97-AF65-F5344CB8AC3E}">
        <p14:creationId xmlns:p14="http://schemas.microsoft.com/office/powerpoint/2010/main" val="388817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43912C33-83D8-4A79-62EB-66430686E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10" name="Title 1">
            <a:extLst>
              <a:ext uri="{FF2B5EF4-FFF2-40B4-BE49-F238E27FC236}">
                <a16:creationId xmlns:a16="http://schemas.microsoft.com/office/drawing/2014/main" id="{7D66C7EB-4E26-C88D-DB8A-3E8DB5DE433D}"/>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6" name="Rectangle 5">
            <a:extLst>
              <a:ext uri="{FF2B5EF4-FFF2-40B4-BE49-F238E27FC236}">
                <a16:creationId xmlns:a16="http://schemas.microsoft.com/office/drawing/2014/main" id="{CE8D0F00-8BB5-201A-8725-407E9180D478}"/>
              </a:ext>
            </a:extLst>
          </p:cNvPr>
          <p:cNvSpPr/>
          <p:nvPr/>
        </p:nvSpPr>
        <p:spPr>
          <a:xfrm>
            <a:off x="3562526" y="4887366"/>
            <a:ext cx="2586604" cy="19636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28D6A62-496C-B486-9E1D-8C2450756D04}"/>
              </a:ext>
            </a:extLst>
          </p:cNvPr>
          <p:cNvSpPr/>
          <p:nvPr/>
        </p:nvSpPr>
        <p:spPr>
          <a:xfrm>
            <a:off x="3607267" y="5173060"/>
            <a:ext cx="7139030" cy="5872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ine Callout 2 (Border and Accent Bar) 2">
            <a:extLst>
              <a:ext uri="{FF2B5EF4-FFF2-40B4-BE49-F238E27FC236}">
                <a16:creationId xmlns:a16="http://schemas.microsoft.com/office/drawing/2014/main" id="{2C4CFEA4-E719-EBB1-70A2-0BCAF602AA10}"/>
              </a:ext>
            </a:extLst>
          </p:cNvPr>
          <p:cNvSpPr/>
          <p:nvPr/>
        </p:nvSpPr>
        <p:spPr>
          <a:xfrm flipH="1">
            <a:off x="242741" y="4273104"/>
            <a:ext cx="2458514" cy="1070683"/>
          </a:xfrm>
          <a:prstGeom prst="accentBorderCallout2">
            <a:avLst>
              <a:gd name="adj1" fmla="val 18750"/>
              <a:gd name="adj2" fmla="val -8333"/>
              <a:gd name="adj3" fmla="val 18750"/>
              <a:gd name="adj4" fmla="val -16667"/>
              <a:gd name="adj5" fmla="val 85444"/>
              <a:gd name="adj6" fmla="val -3799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UI provides copy/paste connection examples</a:t>
            </a:r>
          </a:p>
        </p:txBody>
      </p:sp>
      <p:sp>
        <p:nvSpPr>
          <p:cNvPr id="4" name="Rounded Rectangle 3">
            <a:extLst>
              <a:ext uri="{FF2B5EF4-FFF2-40B4-BE49-F238E27FC236}">
                <a16:creationId xmlns:a16="http://schemas.microsoft.com/office/drawing/2014/main" id="{7E80D5FC-3B83-C954-7B59-FDFE00F44E56}"/>
              </a:ext>
            </a:extLst>
          </p:cNvPr>
          <p:cNvSpPr/>
          <p:nvPr/>
        </p:nvSpPr>
        <p:spPr>
          <a:xfrm>
            <a:off x="3507997" y="3580550"/>
            <a:ext cx="7139030" cy="587229"/>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Line Callout 2 (Border and Accent Bar) 4">
            <a:extLst>
              <a:ext uri="{FF2B5EF4-FFF2-40B4-BE49-F238E27FC236}">
                <a16:creationId xmlns:a16="http://schemas.microsoft.com/office/drawing/2014/main" id="{6F59481A-3958-5DC4-E132-F3F358348C2A}"/>
              </a:ext>
            </a:extLst>
          </p:cNvPr>
          <p:cNvSpPr/>
          <p:nvPr/>
        </p:nvSpPr>
        <p:spPr>
          <a:xfrm flipH="1">
            <a:off x="143471" y="2680594"/>
            <a:ext cx="2458514" cy="1070683"/>
          </a:xfrm>
          <a:prstGeom prst="accentBorderCallout2">
            <a:avLst>
              <a:gd name="adj1" fmla="val 18750"/>
              <a:gd name="adj2" fmla="val -8333"/>
              <a:gd name="adj3" fmla="val 18750"/>
              <a:gd name="adj4" fmla="val -16667"/>
              <a:gd name="adj5" fmla="val 85444"/>
              <a:gd name="adj6" fmla="val -37998"/>
            </a:avLst>
          </a:prstGeom>
          <a:solidFill>
            <a:schemeClr val="bg1">
              <a:lumMod val="65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you need to, you can change the Traffic Filter here</a:t>
            </a:r>
          </a:p>
        </p:txBody>
      </p:sp>
    </p:spTree>
    <p:extLst>
      <p:ext uri="{BB962C8B-B14F-4D97-AF65-F5344CB8AC3E}">
        <p14:creationId xmlns:p14="http://schemas.microsoft.com/office/powerpoint/2010/main" val="1105717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fontScale="90000"/>
          </a:bodyPr>
          <a:lstStyle/>
          <a:p>
            <a:pPr algn="ctr"/>
            <a:r>
              <a:rPr lang="en-US" sz="2800" dirty="0">
                <a:solidFill>
                  <a:schemeClr val="bg1">
                    <a:lumMod val="85000"/>
                  </a:schemeClr>
                </a:solidFill>
              </a:rPr>
              <a:t>We Can Connect from MySQL Client Applications</a:t>
            </a:r>
          </a:p>
        </p:txBody>
      </p:sp>
      <p:pic>
        <p:nvPicPr>
          <p:cNvPr id="2" name="Picture 1">
            <a:extLst>
              <a:ext uri="{FF2B5EF4-FFF2-40B4-BE49-F238E27FC236}">
                <a16:creationId xmlns:a16="http://schemas.microsoft.com/office/drawing/2014/main" id="{418D5858-0640-0111-8680-C83F50EB13B6}"/>
              </a:ext>
            </a:extLst>
          </p:cNvPr>
          <p:cNvPicPr>
            <a:picLocks noChangeAspect="1"/>
          </p:cNvPicPr>
          <p:nvPr/>
        </p:nvPicPr>
        <p:blipFill>
          <a:blip r:embed="rId3"/>
          <a:stretch>
            <a:fillRect/>
          </a:stretch>
        </p:blipFill>
        <p:spPr>
          <a:xfrm>
            <a:off x="494411" y="1010073"/>
            <a:ext cx="7772400" cy="3646551"/>
          </a:xfrm>
          <a:prstGeom prst="rect">
            <a:avLst/>
          </a:prstGeom>
        </p:spPr>
      </p:pic>
      <p:sp>
        <p:nvSpPr>
          <p:cNvPr id="4" name="Rounded Rectangular Callout 3">
            <a:extLst>
              <a:ext uri="{FF2B5EF4-FFF2-40B4-BE49-F238E27FC236}">
                <a16:creationId xmlns:a16="http://schemas.microsoft.com/office/drawing/2014/main" id="{E9786C9F-0F76-6895-F3C1-7181B31BAFD1}"/>
              </a:ext>
            </a:extLst>
          </p:cNvPr>
          <p:cNvSpPr/>
          <p:nvPr/>
        </p:nvSpPr>
        <p:spPr>
          <a:xfrm>
            <a:off x="9113629" y="1602219"/>
            <a:ext cx="2697371" cy="980114"/>
          </a:xfrm>
          <a:prstGeom prst="wedgeRoundRectCallout">
            <a:avLst>
              <a:gd name="adj1" fmla="val -88037"/>
              <a:gd name="adj2" fmla="val 208446"/>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Copying the command is easy</a:t>
            </a:r>
          </a:p>
        </p:txBody>
      </p:sp>
      <p:sp>
        <p:nvSpPr>
          <p:cNvPr id="5" name="Rounded Rectangle 4">
            <a:extLst>
              <a:ext uri="{FF2B5EF4-FFF2-40B4-BE49-F238E27FC236}">
                <a16:creationId xmlns:a16="http://schemas.microsoft.com/office/drawing/2014/main" id="{ED5D4CE8-9E07-C5D3-0A21-C3F248EC3424}"/>
              </a:ext>
            </a:extLst>
          </p:cNvPr>
          <p:cNvSpPr/>
          <p:nvPr/>
        </p:nvSpPr>
        <p:spPr>
          <a:xfrm>
            <a:off x="7734649" y="4049713"/>
            <a:ext cx="427839" cy="3545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126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fontScale="90000"/>
          </a:bodyPr>
          <a:lstStyle/>
          <a:p>
            <a:pPr algn="ctr"/>
            <a:r>
              <a:rPr lang="en-US" sz="2800" dirty="0">
                <a:solidFill>
                  <a:schemeClr val="bg1">
                    <a:lumMod val="85000"/>
                  </a:schemeClr>
                </a:solidFill>
              </a:rPr>
              <a:t>We Can Connect from MySQL Client Applications</a:t>
            </a:r>
          </a:p>
        </p:txBody>
      </p:sp>
      <p:pic>
        <p:nvPicPr>
          <p:cNvPr id="2" name="Picture 1">
            <a:extLst>
              <a:ext uri="{FF2B5EF4-FFF2-40B4-BE49-F238E27FC236}">
                <a16:creationId xmlns:a16="http://schemas.microsoft.com/office/drawing/2014/main" id="{418D5858-0640-0111-8680-C83F50EB13B6}"/>
              </a:ext>
            </a:extLst>
          </p:cNvPr>
          <p:cNvPicPr>
            <a:picLocks noChangeAspect="1"/>
          </p:cNvPicPr>
          <p:nvPr/>
        </p:nvPicPr>
        <p:blipFill>
          <a:blip r:embed="rId3"/>
          <a:stretch>
            <a:fillRect/>
          </a:stretch>
        </p:blipFill>
        <p:spPr>
          <a:xfrm>
            <a:off x="494411" y="1010073"/>
            <a:ext cx="7772400" cy="3646551"/>
          </a:xfrm>
          <a:prstGeom prst="rect">
            <a:avLst/>
          </a:prstGeom>
        </p:spPr>
      </p:pic>
      <p:sp>
        <p:nvSpPr>
          <p:cNvPr id="4" name="Rounded Rectangular Callout 3">
            <a:extLst>
              <a:ext uri="{FF2B5EF4-FFF2-40B4-BE49-F238E27FC236}">
                <a16:creationId xmlns:a16="http://schemas.microsoft.com/office/drawing/2014/main" id="{E9786C9F-0F76-6895-F3C1-7181B31BAFD1}"/>
              </a:ext>
            </a:extLst>
          </p:cNvPr>
          <p:cNvSpPr/>
          <p:nvPr/>
        </p:nvSpPr>
        <p:spPr>
          <a:xfrm>
            <a:off x="8766496" y="1610686"/>
            <a:ext cx="1560352" cy="931178"/>
          </a:xfrm>
          <a:prstGeom prst="wedgeRoundRectCallout">
            <a:avLst>
              <a:gd name="adj1" fmla="val -88037"/>
              <a:gd name="adj2" fmla="val 208446"/>
              <a:gd name="adj3" fmla="val 16667"/>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 to copy the command!</a:t>
            </a:r>
          </a:p>
        </p:txBody>
      </p:sp>
      <p:sp>
        <p:nvSpPr>
          <p:cNvPr id="5" name="Rounded Rectangle 4">
            <a:extLst>
              <a:ext uri="{FF2B5EF4-FFF2-40B4-BE49-F238E27FC236}">
                <a16:creationId xmlns:a16="http://schemas.microsoft.com/office/drawing/2014/main" id="{ED5D4CE8-9E07-C5D3-0A21-C3F248EC3424}"/>
              </a:ext>
            </a:extLst>
          </p:cNvPr>
          <p:cNvSpPr/>
          <p:nvPr/>
        </p:nvSpPr>
        <p:spPr>
          <a:xfrm>
            <a:off x="7734649" y="4049713"/>
            <a:ext cx="427839" cy="3545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81676595-205C-7C07-7FBA-E5651AADE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544" y="2833349"/>
            <a:ext cx="8101161" cy="4949322"/>
          </a:xfrm>
          <a:prstGeom prst="rect">
            <a:avLst/>
          </a:prstGeom>
        </p:spPr>
      </p:pic>
      <p:sp>
        <p:nvSpPr>
          <p:cNvPr id="6" name="Rounded Rectangular Callout 5">
            <a:extLst>
              <a:ext uri="{FF2B5EF4-FFF2-40B4-BE49-F238E27FC236}">
                <a16:creationId xmlns:a16="http://schemas.microsoft.com/office/drawing/2014/main" id="{125895D3-B87F-AC88-D16A-91F24BFA4A98}"/>
              </a:ext>
            </a:extLst>
          </p:cNvPr>
          <p:cNvSpPr/>
          <p:nvPr/>
        </p:nvSpPr>
        <p:spPr>
          <a:xfrm>
            <a:off x="3183621" y="1967230"/>
            <a:ext cx="2351237" cy="931178"/>
          </a:xfrm>
          <a:prstGeom prst="wedgeRoundRectCallout">
            <a:avLst>
              <a:gd name="adj1" fmla="val 133537"/>
              <a:gd name="adj2" fmla="val 6790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Paste it into a Terminal window!</a:t>
            </a:r>
          </a:p>
        </p:txBody>
      </p:sp>
    </p:spTree>
    <p:extLst>
      <p:ext uri="{BB962C8B-B14F-4D97-AF65-F5344CB8AC3E}">
        <p14:creationId xmlns:p14="http://schemas.microsoft.com/office/powerpoint/2010/main" val="2967010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43912C33-83D8-4A79-62EB-66430686E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10" name="Title 1">
            <a:extLst>
              <a:ext uri="{FF2B5EF4-FFF2-40B4-BE49-F238E27FC236}">
                <a16:creationId xmlns:a16="http://schemas.microsoft.com/office/drawing/2014/main" id="{7D66C7EB-4E26-C88D-DB8A-3E8DB5DE433D}"/>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2" name="Rounded Rectangle 1">
            <a:extLst>
              <a:ext uri="{FF2B5EF4-FFF2-40B4-BE49-F238E27FC236}">
                <a16:creationId xmlns:a16="http://schemas.microsoft.com/office/drawing/2014/main" id="{2AE9330B-F0D9-1A17-DAD9-319AC80078FF}"/>
              </a:ext>
            </a:extLst>
          </p:cNvPr>
          <p:cNvSpPr/>
          <p:nvPr/>
        </p:nvSpPr>
        <p:spPr>
          <a:xfrm flipH="1">
            <a:off x="6086673" y="2787174"/>
            <a:ext cx="1151787" cy="3385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ine Callout 2 (Border and Accent Bar) 2">
            <a:extLst>
              <a:ext uri="{FF2B5EF4-FFF2-40B4-BE49-F238E27FC236}">
                <a16:creationId xmlns:a16="http://schemas.microsoft.com/office/drawing/2014/main" id="{1F28A888-6A38-34EB-50C0-57253D3B5249}"/>
              </a:ext>
            </a:extLst>
          </p:cNvPr>
          <p:cNvSpPr/>
          <p:nvPr/>
        </p:nvSpPr>
        <p:spPr>
          <a:xfrm>
            <a:off x="8864366" y="2496587"/>
            <a:ext cx="3565321" cy="919680"/>
          </a:xfrm>
          <a:prstGeom prst="accentBorderCallout2">
            <a:avLst>
              <a:gd name="adj1" fmla="val 18750"/>
              <a:gd name="adj2" fmla="val -8333"/>
              <a:gd name="adj3" fmla="val 18750"/>
              <a:gd name="adj4" fmla="val -16667"/>
              <a:gd name="adj5" fmla="val 34363"/>
              <a:gd name="adj6" fmla="val -45435"/>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Web SQL Shell</a:t>
            </a:r>
          </a:p>
        </p:txBody>
      </p:sp>
    </p:spTree>
    <p:extLst>
      <p:ext uri="{BB962C8B-B14F-4D97-AF65-F5344CB8AC3E}">
        <p14:creationId xmlns:p14="http://schemas.microsoft.com/office/powerpoint/2010/main" val="191273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p:txBody>
          <a:bodyPr/>
          <a:lstStyle/>
          <a:p>
            <a:r>
              <a:rPr lang="en-US" dirty="0"/>
              <a:t>Create a </a:t>
            </a:r>
            <a:r>
              <a:rPr lang="en-US" dirty="0">
                <a:solidFill>
                  <a:srgbClr val="FFFF00"/>
                </a:solidFill>
              </a:rPr>
              <a:t>FREE</a:t>
            </a:r>
            <a:r>
              <a:rPr lang="en-US" dirty="0"/>
              <a:t> </a:t>
            </a:r>
            <a:r>
              <a:rPr lang="en-US" dirty="0" err="1"/>
              <a:t>TiDB</a:t>
            </a:r>
            <a:r>
              <a:rPr lang="en-US" dirty="0"/>
              <a:t> Cloud Account</a:t>
            </a:r>
          </a:p>
        </p:txBody>
      </p:sp>
    </p:spTree>
    <p:extLst>
      <p:ext uri="{BB962C8B-B14F-4D97-AF65-F5344CB8AC3E}">
        <p14:creationId xmlns:p14="http://schemas.microsoft.com/office/powerpoint/2010/main" val="28172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11F8EAF-ED4A-804C-2209-1AE956984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7" name="Title 1">
            <a:extLst>
              <a:ext uri="{FF2B5EF4-FFF2-40B4-BE49-F238E27FC236}">
                <a16:creationId xmlns:a16="http://schemas.microsoft.com/office/drawing/2014/main" id="{5958CBC2-2B72-79F3-BF23-675A72587730}"/>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5" name="Right Arrow 4">
            <a:extLst>
              <a:ext uri="{FF2B5EF4-FFF2-40B4-BE49-F238E27FC236}">
                <a16:creationId xmlns:a16="http://schemas.microsoft.com/office/drawing/2014/main" id="{0CD2C542-7E6D-B229-8A6A-219C71BC81E0}"/>
              </a:ext>
            </a:extLst>
          </p:cNvPr>
          <p:cNvSpPr/>
          <p:nvPr/>
        </p:nvSpPr>
        <p:spPr>
          <a:xfrm>
            <a:off x="1149292" y="3285997"/>
            <a:ext cx="2239860" cy="10402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
        <p:nvSpPr>
          <p:cNvPr id="6" name="Rounded Rectangle 5">
            <a:extLst>
              <a:ext uri="{FF2B5EF4-FFF2-40B4-BE49-F238E27FC236}">
                <a16:creationId xmlns:a16="http://schemas.microsoft.com/office/drawing/2014/main" id="{04913C3F-9DD2-E53D-7508-FF03DA6AA877}"/>
              </a:ext>
            </a:extLst>
          </p:cNvPr>
          <p:cNvSpPr/>
          <p:nvPr/>
        </p:nvSpPr>
        <p:spPr>
          <a:xfrm flipH="1">
            <a:off x="3574939" y="3603305"/>
            <a:ext cx="1151787" cy="3385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150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93AE38A-50BE-FA6C-EEC5-12CB3F06D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7" name="Title 1">
            <a:extLst>
              <a:ext uri="{FF2B5EF4-FFF2-40B4-BE49-F238E27FC236}">
                <a16:creationId xmlns:a16="http://schemas.microsoft.com/office/drawing/2014/main" id="{CA6BB5FE-13CF-A491-1484-7A00DE744B1F}"/>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3" name="Right Arrow 2">
            <a:extLst>
              <a:ext uri="{FF2B5EF4-FFF2-40B4-BE49-F238E27FC236}">
                <a16:creationId xmlns:a16="http://schemas.microsoft.com/office/drawing/2014/main" id="{F1A8E6CF-23F5-7EE4-E608-D029A50E0454}"/>
              </a:ext>
            </a:extLst>
          </p:cNvPr>
          <p:cNvSpPr/>
          <p:nvPr/>
        </p:nvSpPr>
        <p:spPr>
          <a:xfrm>
            <a:off x="160867" y="5926821"/>
            <a:ext cx="2909504" cy="104023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Root Password</a:t>
            </a:r>
          </a:p>
        </p:txBody>
      </p:sp>
      <p:sp>
        <p:nvSpPr>
          <p:cNvPr id="5" name="Rounded Rectangle 4">
            <a:extLst>
              <a:ext uri="{FF2B5EF4-FFF2-40B4-BE49-F238E27FC236}">
                <a16:creationId xmlns:a16="http://schemas.microsoft.com/office/drawing/2014/main" id="{F30320FE-13FA-7F3A-8C3E-2FF198BDAC3F}"/>
              </a:ext>
            </a:extLst>
          </p:cNvPr>
          <p:cNvSpPr/>
          <p:nvPr/>
        </p:nvSpPr>
        <p:spPr>
          <a:xfrm flipH="1">
            <a:off x="3264546" y="6207853"/>
            <a:ext cx="3723482" cy="4781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4748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5F7B9F02-8AE8-6CA5-BE5F-B424D9542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3"/>
            <a:ext cx="7772400" cy="7465917"/>
          </a:xfrm>
          <a:prstGeom prst="rect">
            <a:avLst/>
          </a:prstGeom>
        </p:spPr>
      </p:pic>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5" name="Rounded Rectangle 4">
            <a:extLst>
              <a:ext uri="{FF2B5EF4-FFF2-40B4-BE49-F238E27FC236}">
                <a16:creationId xmlns:a16="http://schemas.microsoft.com/office/drawing/2014/main" id="{A7ED2405-181B-9AA8-218E-07860D65868F}"/>
              </a:ext>
            </a:extLst>
          </p:cNvPr>
          <p:cNvSpPr/>
          <p:nvPr/>
        </p:nvSpPr>
        <p:spPr>
          <a:xfrm flipH="1">
            <a:off x="3240652" y="6040073"/>
            <a:ext cx="5207061" cy="15184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ine Callout 2 (Border and Accent Bar) 5">
            <a:extLst>
              <a:ext uri="{FF2B5EF4-FFF2-40B4-BE49-F238E27FC236}">
                <a16:creationId xmlns:a16="http://schemas.microsoft.com/office/drawing/2014/main" id="{DB8D1156-5EFD-652F-11BB-F200A1E70878}"/>
              </a:ext>
            </a:extLst>
          </p:cNvPr>
          <p:cNvSpPr/>
          <p:nvPr/>
        </p:nvSpPr>
        <p:spPr>
          <a:xfrm>
            <a:off x="6837027" y="2846360"/>
            <a:ext cx="7097087" cy="2406702"/>
          </a:xfrm>
          <a:prstGeom prst="accentBorderCallout2">
            <a:avLst>
              <a:gd name="adj1" fmla="val 18750"/>
              <a:gd name="adj2" fmla="val -8333"/>
              <a:gd name="adj3" fmla="val 18750"/>
              <a:gd name="adj4" fmla="val -16667"/>
              <a:gd name="adj5" fmla="val 132805"/>
              <a:gd name="adj6" fmla="val -41028"/>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2400" dirty="0"/>
              <a:t>Enter these commands:</a:t>
            </a:r>
          </a:p>
          <a:p>
            <a:pPr>
              <a:lnSpc>
                <a:spcPct val="150000"/>
              </a:lnSpc>
            </a:pPr>
            <a:r>
              <a:rPr lang="en-US" b="1" dirty="0">
                <a:latin typeface="Courier" pitchFamily="2" charset="0"/>
              </a:rPr>
              <a:t>use test;</a:t>
            </a:r>
          </a:p>
          <a:p>
            <a:pPr>
              <a:lnSpc>
                <a:spcPct val="150000"/>
              </a:lnSpc>
            </a:pPr>
            <a:r>
              <a:rPr lang="en-US" b="1" dirty="0">
                <a:latin typeface="Courier" pitchFamily="2" charset="0"/>
              </a:rPr>
              <a:t>create table </a:t>
            </a:r>
            <a:r>
              <a:rPr lang="en-US" b="1" dirty="0" err="1">
                <a:latin typeface="Courier" pitchFamily="2" charset="0"/>
              </a:rPr>
              <a:t>testtab</a:t>
            </a:r>
            <a:r>
              <a:rPr lang="en-US" b="1" dirty="0">
                <a:latin typeface="Courier" pitchFamily="2" charset="0"/>
              </a:rPr>
              <a:t> (col1 varchar(20));</a:t>
            </a:r>
          </a:p>
          <a:p>
            <a:pPr>
              <a:lnSpc>
                <a:spcPct val="150000"/>
              </a:lnSpc>
            </a:pPr>
            <a:r>
              <a:rPr lang="en-US" b="1" dirty="0">
                <a:latin typeface="Courier" pitchFamily="2" charset="0"/>
              </a:rPr>
              <a:t>insert into </a:t>
            </a:r>
            <a:r>
              <a:rPr lang="en-US" b="1" dirty="0" err="1">
                <a:latin typeface="Courier" pitchFamily="2" charset="0"/>
              </a:rPr>
              <a:t>testtab</a:t>
            </a:r>
            <a:r>
              <a:rPr lang="en-US" b="1" dirty="0">
                <a:latin typeface="Courier" pitchFamily="2" charset="0"/>
              </a:rPr>
              <a:t> values (‘Hello </a:t>
            </a:r>
            <a:r>
              <a:rPr lang="en-US" b="1" dirty="0" err="1">
                <a:latin typeface="Courier" pitchFamily="2" charset="0"/>
              </a:rPr>
              <a:t>TiDB</a:t>
            </a:r>
            <a:r>
              <a:rPr lang="en-US" b="1" dirty="0">
                <a:latin typeface="Courier" pitchFamily="2" charset="0"/>
              </a:rPr>
              <a:t> </a:t>
            </a:r>
            <a:r>
              <a:rPr lang="en-US" b="1">
                <a:latin typeface="Courier" pitchFamily="2" charset="0"/>
              </a:rPr>
              <a:t>Cloud!’);</a:t>
            </a:r>
            <a:endParaRPr lang="en-US" b="1" dirty="0">
              <a:latin typeface="Courier" pitchFamily="2" charset="0"/>
            </a:endParaRPr>
          </a:p>
          <a:p>
            <a:pPr>
              <a:lnSpc>
                <a:spcPct val="150000"/>
              </a:lnSpc>
            </a:pPr>
            <a:r>
              <a:rPr lang="en-US" b="1" dirty="0">
                <a:latin typeface="Courier" pitchFamily="2" charset="0"/>
              </a:rPr>
              <a:t>select * from </a:t>
            </a:r>
            <a:r>
              <a:rPr lang="en-US" b="1" dirty="0" err="1">
                <a:latin typeface="Courier" pitchFamily="2" charset="0"/>
              </a:rPr>
              <a:t>testtab</a:t>
            </a:r>
            <a:r>
              <a:rPr lang="en-US" b="1" dirty="0">
                <a:latin typeface="Courier" pitchFamily="2" charset="0"/>
              </a:rPr>
              <a:t>;</a:t>
            </a:r>
          </a:p>
        </p:txBody>
      </p:sp>
    </p:spTree>
    <p:extLst>
      <p:ext uri="{BB962C8B-B14F-4D97-AF65-F5344CB8AC3E}">
        <p14:creationId xmlns:p14="http://schemas.microsoft.com/office/powerpoint/2010/main" val="623737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22C78B7F-9866-00A0-FF3B-F522C38E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5"/>
            <a:ext cx="7772400" cy="7465917"/>
          </a:xfrm>
          <a:prstGeom prst="rect">
            <a:avLst/>
          </a:prstGeom>
        </p:spPr>
      </p:pic>
      <p:sp>
        <p:nvSpPr>
          <p:cNvPr id="7" name="Title 1">
            <a:extLst>
              <a:ext uri="{FF2B5EF4-FFF2-40B4-BE49-F238E27FC236}">
                <a16:creationId xmlns:a16="http://schemas.microsoft.com/office/drawing/2014/main" id="{65DA72BD-F49D-A6B8-9CD2-9AE554B112F0}"/>
              </a:ext>
            </a:extLst>
          </p:cNvPr>
          <p:cNvSpPr>
            <a:spLocks noGrp="1"/>
          </p:cNvSpPr>
          <p:nvPr>
            <p:ph type="title"/>
          </p:nvPr>
        </p:nvSpPr>
        <p:spPr>
          <a:xfrm>
            <a:off x="0" y="316754"/>
            <a:ext cx="3313112" cy="553042"/>
          </a:xfrm>
        </p:spPr>
        <p:txBody>
          <a:bodyPr>
            <a:normAutofit fontScale="90000"/>
          </a:bodyPr>
          <a:lstStyle/>
          <a:p>
            <a:pPr algn="ctr"/>
            <a:r>
              <a:rPr lang="en-US" sz="2800" dirty="0">
                <a:solidFill>
                  <a:schemeClr val="bg1">
                    <a:lumMod val="85000"/>
                  </a:schemeClr>
                </a:solidFill>
              </a:rPr>
              <a:t>Connecting to</a:t>
            </a:r>
            <a:br>
              <a:rPr lang="en-US" sz="2800" dirty="0">
                <a:solidFill>
                  <a:schemeClr val="bg1">
                    <a:lumMod val="85000"/>
                  </a:schemeClr>
                </a:solidFill>
              </a:rPr>
            </a:br>
            <a:r>
              <a:rPr lang="en-US" sz="2800" dirty="0" err="1">
                <a:solidFill>
                  <a:schemeClr val="bg1">
                    <a:lumMod val="85000"/>
                  </a:schemeClr>
                </a:solidFill>
              </a:rPr>
              <a:t>TiDB</a:t>
            </a:r>
            <a:r>
              <a:rPr lang="en-US" sz="2800" dirty="0">
                <a:solidFill>
                  <a:schemeClr val="bg1">
                    <a:lumMod val="85000"/>
                  </a:schemeClr>
                </a:solidFill>
              </a:rPr>
              <a:t> Cloud</a:t>
            </a:r>
          </a:p>
        </p:txBody>
      </p:sp>
      <p:sp>
        <p:nvSpPr>
          <p:cNvPr id="2" name="Rounded Rectangle 1">
            <a:extLst>
              <a:ext uri="{FF2B5EF4-FFF2-40B4-BE49-F238E27FC236}">
                <a16:creationId xmlns:a16="http://schemas.microsoft.com/office/drawing/2014/main" id="{828665C9-8549-BCF8-6DCD-83AEAE075854}"/>
              </a:ext>
            </a:extLst>
          </p:cNvPr>
          <p:cNvSpPr/>
          <p:nvPr/>
        </p:nvSpPr>
        <p:spPr>
          <a:xfrm>
            <a:off x="4597168" y="3251982"/>
            <a:ext cx="1526795" cy="3385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ine Callout 2 (Border and Accent Bar) 2">
            <a:extLst>
              <a:ext uri="{FF2B5EF4-FFF2-40B4-BE49-F238E27FC236}">
                <a16:creationId xmlns:a16="http://schemas.microsoft.com/office/drawing/2014/main" id="{D276925D-A3F1-768A-3854-64D0AA4756BC}"/>
              </a:ext>
            </a:extLst>
          </p:cNvPr>
          <p:cNvSpPr/>
          <p:nvPr/>
        </p:nvSpPr>
        <p:spPr>
          <a:xfrm flipH="1">
            <a:off x="73796" y="2946714"/>
            <a:ext cx="3045743" cy="919680"/>
          </a:xfrm>
          <a:prstGeom prst="accentBorderCallout2">
            <a:avLst>
              <a:gd name="adj1" fmla="val 18750"/>
              <a:gd name="adj2" fmla="val -8333"/>
              <a:gd name="adj3" fmla="val 18750"/>
              <a:gd name="adj4" fmla="val -16667"/>
              <a:gd name="adj5" fmla="val 37125"/>
              <a:gd name="adj6" fmla="val -4793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available in the </a:t>
            </a:r>
          </a:p>
          <a:p>
            <a:pPr algn="ctr"/>
            <a:r>
              <a:rPr lang="en-US" dirty="0"/>
              <a:t>Developer Tier</a:t>
            </a:r>
          </a:p>
        </p:txBody>
      </p:sp>
    </p:spTree>
    <p:extLst>
      <p:ext uri="{BB962C8B-B14F-4D97-AF65-F5344CB8AC3E}">
        <p14:creationId xmlns:p14="http://schemas.microsoft.com/office/powerpoint/2010/main" val="2487482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97EA-AF67-4597-E5F0-8B3801ADEF49}"/>
              </a:ext>
            </a:extLst>
          </p:cNvPr>
          <p:cNvSpPr>
            <a:spLocks noGrp="1"/>
          </p:cNvSpPr>
          <p:nvPr>
            <p:ph type="title"/>
          </p:nvPr>
        </p:nvSpPr>
        <p:spPr/>
        <p:txBody>
          <a:bodyPr/>
          <a:lstStyle/>
          <a:p>
            <a:r>
              <a:rPr lang="en-US" dirty="0"/>
              <a:t>What do we know, so far?</a:t>
            </a:r>
          </a:p>
        </p:txBody>
      </p:sp>
      <p:sp>
        <p:nvSpPr>
          <p:cNvPr id="3" name="Content Placeholder 2">
            <a:extLst>
              <a:ext uri="{FF2B5EF4-FFF2-40B4-BE49-F238E27FC236}">
                <a16:creationId xmlns:a16="http://schemas.microsoft.com/office/drawing/2014/main" id="{7A6E7456-D93D-710A-E0E6-F37161E8FD4F}"/>
              </a:ext>
            </a:extLst>
          </p:cNvPr>
          <p:cNvSpPr>
            <a:spLocks noGrp="1"/>
          </p:cNvSpPr>
          <p:nvPr>
            <p:ph idx="1"/>
          </p:nvPr>
        </p:nvSpPr>
        <p:spPr/>
        <p:txBody>
          <a:bodyPr/>
          <a:lstStyle/>
          <a:p>
            <a:pPr marL="0" indent="0">
              <a:buNone/>
            </a:pPr>
            <a:r>
              <a:rPr lang="en-US" dirty="0"/>
              <a:t>We know:</a:t>
            </a:r>
          </a:p>
          <a:p>
            <a:r>
              <a:rPr lang="en-US" dirty="0"/>
              <a:t>The </a:t>
            </a:r>
            <a:r>
              <a:rPr lang="en-US" dirty="0" err="1"/>
              <a:t>TiDB</a:t>
            </a:r>
            <a:r>
              <a:rPr lang="en-US" dirty="0"/>
              <a:t> Cloud Developer Tier is </a:t>
            </a:r>
            <a:r>
              <a:rPr lang="en-US" b="1" dirty="0">
                <a:solidFill>
                  <a:srgbClr val="FFFF00"/>
                </a:solidFill>
              </a:rPr>
              <a:t>FREE.</a:t>
            </a:r>
          </a:p>
          <a:p>
            <a:r>
              <a:rPr lang="en-US" dirty="0"/>
              <a:t>The </a:t>
            </a:r>
            <a:r>
              <a:rPr lang="en-US" dirty="0" err="1"/>
              <a:t>TiDB</a:t>
            </a:r>
            <a:r>
              <a:rPr lang="en-US" dirty="0"/>
              <a:t> Cloud Developer Tier is </a:t>
            </a:r>
            <a:r>
              <a:rPr lang="en-US" dirty="0">
                <a:solidFill>
                  <a:srgbClr val="FFFF00"/>
                </a:solidFill>
              </a:rPr>
              <a:t>NOT FOR PRODUCTION.</a:t>
            </a:r>
          </a:p>
          <a:p>
            <a:r>
              <a:rPr lang="en-US" dirty="0"/>
              <a:t>We </a:t>
            </a:r>
            <a:r>
              <a:rPr lang="en-US" dirty="0">
                <a:solidFill>
                  <a:srgbClr val="FFFF00"/>
                </a:solidFill>
              </a:rPr>
              <a:t>MUST SET A ROOT PASSWORD </a:t>
            </a:r>
            <a:r>
              <a:rPr lang="en-US" dirty="0"/>
              <a:t>before we can connect.</a:t>
            </a:r>
          </a:p>
          <a:p>
            <a:r>
              <a:rPr lang="en-US" dirty="0"/>
              <a:t>A </a:t>
            </a:r>
            <a:r>
              <a:rPr lang="en-US" dirty="0">
                <a:solidFill>
                  <a:srgbClr val="FFFF00"/>
                </a:solidFill>
              </a:rPr>
              <a:t>TRAFFIC FILTER </a:t>
            </a:r>
            <a:r>
              <a:rPr lang="en-US" dirty="0"/>
              <a:t>is automatically created for ____________.</a:t>
            </a:r>
          </a:p>
          <a:p>
            <a:r>
              <a:rPr lang="en-US" dirty="0"/>
              <a:t>We can </a:t>
            </a:r>
            <a:r>
              <a:rPr lang="en-US" dirty="0">
                <a:solidFill>
                  <a:srgbClr val="FFFF00"/>
                </a:solidFill>
              </a:rPr>
              <a:t>SUBMIT SQL STATEMENTS </a:t>
            </a:r>
            <a:r>
              <a:rPr lang="en-US" dirty="0"/>
              <a:t>from the Web UI.</a:t>
            </a:r>
          </a:p>
          <a:p>
            <a:r>
              <a:rPr lang="en-US" dirty="0"/>
              <a:t>We can connect to </a:t>
            </a:r>
            <a:r>
              <a:rPr lang="en-US" dirty="0" err="1"/>
              <a:t>TiDB</a:t>
            </a:r>
            <a:r>
              <a:rPr lang="en-US" dirty="0"/>
              <a:t> Cloud from </a:t>
            </a:r>
            <a:r>
              <a:rPr lang="en-US" dirty="0">
                <a:solidFill>
                  <a:srgbClr val="FFFF00"/>
                </a:solidFill>
              </a:rPr>
              <a:t>REMOTE MACHINES</a:t>
            </a:r>
            <a:r>
              <a:rPr lang="en-US" dirty="0"/>
              <a:t>, too.</a:t>
            </a:r>
          </a:p>
        </p:txBody>
      </p:sp>
    </p:spTree>
    <p:extLst>
      <p:ext uri="{BB962C8B-B14F-4D97-AF65-F5344CB8AC3E}">
        <p14:creationId xmlns:p14="http://schemas.microsoft.com/office/powerpoint/2010/main" val="153277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a:xfrm>
            <a:off x="1491452" y="3106181"/>
            <a:ext cx="12626330" cy="1565514"/>
          </a:xfrm>
        </p:spPr>
        <p:txBody>
          <a:bodyPr/>
          <a:lstStyle/>
          <a:p>
            <a:r>
              <a:rPr lang="en-US" dirty="0"/>
              <a:t>HTAP in Action!</a:t>
            </a:r>
          </a:p>
        </p:txBody>
      </p:sp>
    </p:spTree>
    <p:extLst>
      <p:ext uri="{BB962C8B-B14F-4D97-AF65-F5344CB8AC3E}">
        <p14:creationId xmlns:p14="http://schemas.microsoft.com/office/powerpoint/2010/main" val="4025514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1" dirty="0">
                <a:solidFill>
                  <a:srgbClr val="569CD6"/>
                </a:solidFill>
                <a:effectLst/>
                <a:latin typeface="Courier" pitchFamily="2" charset="0"/>
              </a:rPr>
              <a:t>USE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gharchive_dev</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SHOW TABLES;</a:t>
            </a:r>
          </a:p>
          <a:p>
            <a:pPr marL="0" indent="0">
              <a:lnSpc>
                <a:spcPct val="150000"/>
              </a:lnSpc>
              <a:buNone/>
            </a:pP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A42B1289-05D2-B90D-63C8-E167E0C42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177" y="1745673"/>
            <a:ext cx="6473171" cy="6217920"/>
          </a:xfrm>
          <a:prstGeom prst="rect">
            <a:avLst/>
          </a:prstGeom>
        </p:spPr>
      </p:pic>
      <p:sp>
        <p:nvSpPr>
          <p:cNvPr id="5" name="Rounded Rectangle 4">
            <a:extLst>
              <a:ext uri="{FF2B5EF4-FFF2-40B4-BE49-F238E27FC236}">
                <a16:creationId xmlns:a16="http://schemas.microsoft.com/office/drawing/2014/main" id="{04ACAD39-B394-5A02-9B9A-002D9C4EC8D0}"/>
              </a:ext>
            </a:extLst>
          </p:cNvPr>
          <p:cNvSpPr/>
          <p:nvPr/>
        </p:nvSpPr>
        <p:spPr>
          <a:xfrm flipH="1">
            <a:off x="10120759" y="3790546"/>
            <a:ext cx="625672" cy="281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ine Callout 2 (Border and Accent Bar) 5">
            <a:extLst>
              <a:ext uri="{FF2B5EF4-FFF2-40B4-BE49-F238E27FC236}">
                <a16:creationId xmlns:a16="http://schemas.microsoft.com/office/drawing/2014/main" id="{10F613C4-E7B5-16AE-4651-390FE5A67960}"/>
              </a:ext>
            </a:extLst>
          </p:cNvPr>
          <p:cNvSpPr/>
          <p:nvPr/>
        </p:nvSpPr>
        <p:spPr>
          <a:xfrm>
            <a:off x="11631783" y="3548533"/>
            <a:ext cx="1936748" cy="765947"/>
          </a:xfrm>
          <a:prstGeom prst="accentBorderCallout2">
            <a:avLst>
              <a:gd name="adj1" fmla="val 18750"/>
              <a:gd name="adj2" fmla="val -8333"/>
              <a:gd name="adj3" fmla="val 18750"/>
              <a:gd name="adj4" fmla="val -16667"/>
              <a:gd name="adj5" fmla="val 34363"/>
              <a:gd name="adj6" fmla="val -45435"/>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Web SQL Shell</a:t>
            </a:r>
          </a:p>
        </p:txBody>
      </p:sp>
    </p:spTree>
    <p:extLst>
      <p:ext uri="{BB962C8B-B14F-4D97-AF65-F5344CB8AC3E}">
        <p14:creationId xmlns:p14="http://schemas.microsoft.com/office/powerpoint/2010/main" val="2073700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1" dirty="0">
                <a:solidFill>
                  <a:srgbClr val="569CD6"/>
                </a:solidFill>
                <a:effectLst/>
                <a:latin typeface="Courier" pitchFamily="2" charset="0"/>
              </a:rPr>
              <a:t>USE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gharchive_dev</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SHOW TABLES;</a:t>
            </a:r>
          </a:p>
          <a:p>
            <a:pPr marL="0" indent="0">
              <a:lnSpc>
                <a:spcPct val="150000"/>
              </a:lnSpc>
              <a:buNone/>
            </a:pP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endParaRPr lang="en-US" dirty="0"/>
          </a:p>
        </p:txBody>
      </p:sp>
      <p:sp>
        <p:nvSpPr>
          <p:cNvPr id="4" name="Rounded Rectangle 3">
            <a:extLst>
              <a:ext uri="{FF2B5EF4-FFF2-40B4-BE49-F238E27FC236}">
                <a16:creationId xmlns:a16="http://schemas.microsoft.com/office/drawing/2014/main" id="{0632E4CD-3547-2DE7-0D91-9C97F2B3C941}"/>
              </a:ext>
            </a:extLst>
          </p:cNvPr>
          <p:cNvSpPr/>
          <p:nvPr/>
        </p:nvSpPr>
        <p:spPr>
          <a:xfrm>
            <a:off x="11048301" y="5362895"/>
            <a:ext cx="1199625" cy="933438"/>
          </a:xfrm>
          <a:prstGeom prst="roundRect">
            <a:avLst/>
          </a:prstGeom>
          <a:solidFill>
            <a:srgbClr val="DBE8FC"/>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TiDB</a:t>
            </a:r>
            <a:r>
              <a:rPr lang="en-US" dirty="0">
                <a:solidFill>
                  <a:schemeClr val="tx1"/>
                </a:solidFill>
              </a:rPr>
              <a:t> server</a:t>
            </a:r>
          </a:p>
        </p:txBody>
      </p:sp>
      <p:sp>
        <p:nvSpPr>
          <p:cNvPr id="6" name="Rounded Rectangle 5">
            <a:extLst>
              <a:ext uri="{FF2B5EF4-FFF2-40B4-BE49-F238E27FC236}">
                <a16:creationId xmlns:a16="http://schemas.microsoft.com/office/drawing/2014/main" id="{92DFE8D7-13E9-8DC0-1CB9-3D7A940C07FF}"/>
              </a:ext>
            </a:extLst>
          </p:cNvPr>
          <p:cNvSpPr/>
          <p:nvPr/>
        </p:nvSpPr>
        <p:spPr>
          <a:xfrm>
            <a:off x="9848676" y="6849233"/>
            <a:ext cx="1199625" cy="93343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TiKV</a:t>
            </a:r>
            <a:r>
              <a:rPr lang="en-US" dirty="0">
                <a:solidFill>
                  <a:schemeClr val="tx1"/>
                </a:solidFill>
              </a:rPr>
              <a:t> server</a:t>
            </a:r>
          </a:p>
        </p:txBody>
      </p:sp>
      <p:sp>
        <p:nvSpPr>
          <p:cNvPr id="7" name="Rounded Rectangle 6">
            <a:extLst>
              <a:ext uri="{FF2B5EF4-FFF2-40B4-BE49-F238E27FC236}">
                <a16:creationId xmlns:a16="http://schemas.microsoft.com/office/drawing/2014/main" id="{A34CCD7C-F170-2D01-16ED-3932CB5CF41F}"/>
              </a:ext>
            </a:extLst>
          </p:cNvPr>
          <p:cNvSpPr/>
          <p:nvPr/>
        </p:nvSpPr>
        <p:spPr>
          <a:xfrm>
            <a:off x="9152389" y="4154153"/>
            <a:ext cx="4991449" cy="550607"/>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SELECT COUNT(*) FROM </a:t>
            </a:r>
            <a:r>
              <a:rPr lang="en-US" dirty="0" err="1">
                <a:solidFill>
                  <a:srgbClr val="FFFF00"/>
                </a:solidFill>
              </a:rPr>
              <a:t>github_events</a:t>
            </a:r>
            <a:r>
              <a:rPr lang="en-US" dirty="0">
                <a:solidFill>
                  <a:srgbClr val="FFFF00"/>
                </a:solidFill>
              </a:rPr>
              <a:t>;</a:t>
            </a:r>
          </a:p>
        </p:txBody>
      </p:sp>
      <p:cxnSp>
        <p:nvCxnSpPr>
          <p:cNvPr id="8" name="Straight Connector 7">
            <a:extLst>
              <a:ext uri="{FF2B5EF4-FFF2-40B4-BE49-F238E27FC236}">
                <a16:creationId xmlns:a16="http://schemas.microsoft.com/office/drawing/2014/main" id="{5C3F34CA-1ABD-67B1-9F80-01F52CAF801D}"/>
              </a:ext>
            </a:extLst>
          </p:cNvPr>
          <p:cNvCxnSpPr>
            <a:cxnSpLocks/>
            <a:stCxn id="7" idx="2"/>
            <a:endCxn id="4" idx="0"/>
          </p:cNvCxnSpPr>
          <p:nvPr/>
        </p:nvCxnSpPr>
        <p:spPr>
          <a:xfrm>
            <a:off x="11648114" y="4704760"/>
            <a:ext cx="0" cy="658135"/>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E6950CC-A85B-FF78-B7C4-3653CB452F0F}"/>
              </a:ext>
            </a:extLst>
          </p:cNvPr>
          <p:cNvCxnSpPr>
            <a:cxnSpLocks/>
            <a:stCxn id="4" idx="1"/>
            <a:endCxn id="6" idx="0"/>
          </p:cNvCxnSpPr>
          <p:nvPr/>
        </p:nvCxnSpPr>
        <p:spPr>
          <a:xfrm rot="10800000" flipV="1">
            <a:off x="10448489" y="5829614"/>
            <a:ext cx="599813" cy="1019618"/>
          </a:xfrm>
          <a:prstGeom prst="bentConnector2">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6393C8-CBCB-B5AF-DF7D-8755E3AA5E45}"/>
              </a:ext>
            </a:extLst>
          </p:cNvPr>
          <p:cNvPicPr>
            <a:picLocks noChangeAspect="1"/>
          </p:cNvPicPr>
          <p:nvPr/>
        </p:nvPicPr>
        <p:blipFill>
          <a:blip r:embed="rId3"/>
          <a:stretch>
            <a:fillRect/>
          </a:stretch>
        </p:blipFill>
        <p:spPr>
          <a:xfrm>
            <a:off x="644871" y="4154153"/>
            <a:ext cx="7772400" cy="3009613"/>
          </a:xfrm>
          <a:prstGeom prst="rect">
            <a:avLst/>
          </a:prstGeom>
        </p:spPr>
      </p:pic>
      <p:sp>
        <p:nvSpPr>
          <p:cNvPr id="9" name="Rounded Rectangle 8">
            <a:extLst>
              <a:ext uri="{FF2B5EF4-FFF2-40B4-BE49-F238E27FC236}">
                <a16:creationId xmlns:a16="http://schemas.microsoft.com/office/drawing/2014/main" id="{D4064A0D-07F1-6B2A-8AE0-7E95C92AB096}"/>
              </a:ext>
            </a:extLst>
          </p:cNvPr>
          <p:cNvSpPr/>
          <p:nvPr/>
        </p:nvSpPr>
        <p:spPr>
          <a:xfrm>
            <a:off x="644871" y="3300007"/>
            <a:ext cx="7689587" cy="441482"/>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7F73789-9D9E-60E7-270F-BA870ACBF391}"/>
              </a:ext>
            </a:extLst>
          </p:cNvPr>
          <p:cNvSpPr/>
          <p:nvPr/>
        </p:nvSpPr>
        <p:spPr>
          <a:xfrm>
            <a:off x="3951215" y="5722892"/>
            <a:ext cx="1296100" cy="838899"/>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882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0" dirty="0">
                <a:solidFill>
                  <a:schemeClr val="bg1">
                    <a:lumMod val="65000"/>
                  </a:schemeClr>
                </a:solidFill>
                <a:effectLst/>
                <a:latin typeface="Courier" pitchFamily="2" charset="0"/>
              </a:rPr>
              <a:t>USE </a:t>
            </a:r>
            <a:r>
              <a:rPr lang="en-US" sz="2000" b="0" dirty="0" err="1">
                <a:solidFill>
                  <a:schemeClr val="bg1">
                    <a:lumMod val="65000"/>
                  </a:schemeClr>
                </a:solidFill>
                <a:effectLst/>
                <a:latin typeface="Courier" pitchFamily="2" charset="0"/>
              </a:rPr>
              <a:t>gharchive_dev</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SHOW TABLES;</a:t>
            </a:r>
          </a:p>
          <a:p>
            <a:pPr marL="0" indent="0">
              <a:lnSpc>
                <a:spcPct val="150000"/>
              </a:lnSpc>
              <a:buNone/>
            </a:pPr>
            <a:r>
              <a:rPr lang="en-US" sz="2000" b="0" dirty="0">
                <a:solidFill>
                  <a:schemeClr val="bg1">
                    <a:lumMod val="65000"/>
                  </a:schemeClr>
                </a:solidFill>
                <a:effectLst/>
                <a:latin typeface="Courier" pitchFamily="2" charset="0"/>
              </a:rPr>
              <a:t>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EXPLAIN 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1" dirty="0">
                <a:solidFill>
                  <a:srgbClr val="569CD6"/>
                </a:solidFill>
                <a:effectLst/>
                <a:latin typeface="Courier" pitchFamily="2" charset="0"/>
              </a:rPr>
              <a:t>ALTER</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TABLE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SET</a:t>
            </a:r>
            <a:r>
              <a:rPr lang="en-US" sz="2000" b="1" dirty="0">
                <a:solidFill>
                  <a:srgbClr val="D4D4D4"/>
                </a:solidFill>
                <a:effectLst/>
                <a:latin typeface="Courier" pitchFamily="2" charset="0"/>
              </a:rPr>
              <a:t> TIFLASH </a:t>
            </a:r>
            <a:r>
              <a:rPr lang="en-US" sz="2000" b="1" dirty="0">
                <a:solidFill>
                  <a:srgbClr val="569CD6"/>
                </a:solidFill>
                <a:effectLst/>
                <a:latin typeface="Courier" pitchFamily="2" charset="0"/>
              </a:rPr>
              <a:t>REPLICA</a:t>
            </a:r>
            <a:r>
              <a:rPr lang="en-US" sz="2000" b="1" dirty="0">
                <a:solidFill>
                  <a:srgbClr val="D4D4D4"/>
                </a:solidFill>
                <a:effectLst/>
                <a:latin typeface="Courier" pitchFamily="2" charset="0"/>
              </a:rPr>
              <a:t> </a:t>
            </a:r>
            <a:r>
              <a:rPr lang="en-US" sz="2000" b="1" dirty="0">
                <a:solidFill>
                  <a:srgbClr val="B5CEA8"/>
                </a:solidFill>
                <a:effectLst/>
                <a:latin typeface="Courier" pitchFamily="2" charset="0"/>
              </a:rPr>
              <a:t>1</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endParaRPr lang="en-US" dirty="0"/>
          </a:p>
        </p:txBody>
      </p:sp>
    </p:spTree>
    <p:extLst>
      <p:ext uri="{BB962C8B-B14F-4D97-AF65-F5344CB8AC3E}">
        <p14:creationId xmlns:p14="http://schemas.microsoft.com/office/powerpoint/2010/main" val="1330305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0" dirty="0">
                <a:solidFill>
                  <a:schemeClr val="bg1">
                    <a:lumMod val="65000"/>
                  </a:schemeClr>
                </a:solidFill>
                <a:effectLst/>
                <a:latin typeface="Courier" pitchFamily="2" charset="0"/>
              </a:rPr>
              <a:t>USE </a:t>
            </a:r>
            <a:r>
              <a:rPr lang="en-US" sz="2000" b="0" dirty="0" err="1">
                <a:solidFill>
                  <a:schemeClr val="bg1">
                    <a:lumMod val="65000"/>
                  </a:schemeClr>
                </a:solidFill>
                <a:effectLst/>
                <a:latin typeface="Courier" pitchFamily="2" charset="0"/>
              </a:rPr>
              <a:t>gharchive_dev</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SHOW TABLES;</a:t>
            </a:r>
          </a:p>
          <a:p>
            <a:pPr marL="0" indent="0">
              <a:lnSpc>
                <a:spcPct val="150000"/>
              </a:lnSpc>
              <a:buNone/>
            </a:pPr>
            <a:r>
              <a:rPr lang="en-US" sz="2000" b="0" dirty="0">
                <a:solidFill>
                  <a:schemeClr val="bg1">
                    <a:lumMod val="65000"/>
                  </a:schemeClr>
                </a:solidFill>
                <a:effectLst/>
                <a:latin typeface="Courier" pitchFamily="2" charset="0"/>
              </a:rPr>
              <a:t>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EXPLAIN 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1" dirty="0">
                <a:solidFill>
                  <a:srgbClr val="569CD6"/>
                </a:solidFill>
                <a:effectLst/>
                <a:latin typeface="Courier" pitchFamily="2" charset="0"/>
              </a:rPr>
              <a:t>ALTER</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TABLE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SET</a:t>
            </a:r>
            <a:r>
              <a:rPr lang="en-US" sz="2000" b="1" dirty="0">
                <a:solidFill>
                  <a:srgbClr val="D4D4D4"/>
                </a:solidFill>
                <a:effectLst/>
                <a:latin typeface="Courier" pitchFamily="2" charset="0"/>
              </a:rPr>
              <a:t> TIFLASH </a:t>
            </a:r>
            <a:r>
              <a:rPr lang="en-US" sz="2000" b="1" dirty="0">
                <a:solidFill>
                  <a:srgbClr val="569CD6"/>
                </a:solidFill>
                <a:effectLst/>
                <a:latin typeface="Courier" pitchFamily="2" charset="0"/>
              </a:rPr>
              <a:t>REPLICA</a:t>
            </a:r>
            <a:r>
              <a:rPr lang="en-US" sz="2000" b="1" dirty="0">
                <a:solidFill>
                  <a:srgbClr val="D4D4D4"/>
                </a:solidFill>
                <a:effectLst/>
                <a:latin typeface="Courier" pitchFamily="2" charset="0"/>
              </a:rPr>
              <a:t> </a:t>
            </a:r>
            <a:r>
              <a:rPr lang="en-US" sz="2000" b="1" dirty="0">
                <a:solidFill>
                  <a:srgbClr val="B5CEA8"/>
                </a:solidFill>
                <a:effectLst/>
                <a:latin typeface="Courier" pitchFamily="2" charset="0"/>
              </a:rPr>
              <a:t>1</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endParaRPr lang="en-US" dirty="0"/>
          </a:p>
        </p:txBody>
      </p:sp>
      <p:sp>
        <p:nvSpPr>
          <p:cNvPr id="4" name="Rounded Rectangle 3">
            <a:extLst>
              <a:ext uri="{FF2B5EF4-FFF2-40B4-BE49-F238E27FC236}">
                <a16:creationId xmlns:a16="http://schemas.microsoft.com/office/drawing/2014/main" id="{D6B4A428-FDE4-1E70-5358-FC41DF53677C}"/>
              </a:ext>
            </a:extLst>
          </p:cNvPr>
          <p:cNvSpPr/>
          <p:nvPr/>
        </p:nvSpPr>
        <p:spPr>
          <a:xfrm>
            <a:off x="11048301" y="5362895"/>
            <a:ext cx="1199625" cy="933438"/>
          </a:xfrm>
          <a:prstGeom prst="roundRect">
            <a:avLst/>
          </a:prstGeom>
          <a:solidFill>
            <a:srgbClr val="DBE8FC"/>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TiDB</a:t>
            </a:r>
            <a:r>
              <a:rPr lang="en-US" dirty="0">
                <a:solidFill>
                  <a:schemeClr val="tx1"/>
                </a:solidFill>
              </a:rPr>
              <a:t> server</a:t>
            </a:r>
          </a:p>
        </p:txBody>
      </p:sp>
      <p:sp>
        <p:nvSpPr>
          <p:cNvPr id="5" name="Rounded Rectangle 4">
            <a:extLst>
              <a:ext uri="{FF2B5EF4-FFF2-40B4-BE49-F238E27FC236}">
                <a16:creationId xmlns:a16="http://schemas.microsoft.com/office/drawing/2014/main" id="{062159FF-18A1-0A74-A669-66777C69B291}"/>
              </a:ext>
            </a:extLst>
          </p:cNvPr>
          <p:cNvSpPr/>
          <p:nvPr/>
        </p:nvSpPr>
        <p:spPr>
          <a:xfrm>
            <a:off x="12247927" y="6849233"/>
            <a:ext cx="1199625" cy="933438"/>
          </a:xfrm>
          <a:prstGeom prst="roundRect">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TiFlash</a:t>
            </a:r>
            <a:r>
              <a:rPr lang="en-US" dirty="0">
                <a:solidFill>
                  <a:schemeClr val="tx1"/>
                </a:solidFill>
              </a:rPr>
              <a:t> server</a:t>
            </a:r>
          </a:p>
        </p:txBody>
      </p:sp>
      <p:sp>
        <p:nvSpPr>
          <p:cNvPr id="6" name="Rounded Rectangle 5">
            <a:extLst>
              <a:ext uri="{FF2B5EF4-FFF2-40B4-BE49-F238E27FC236}">
                <a16:creationId xmlns:a16="http://schemas.microsoft.com/office/drawing/2014/main" id="{469A9460-03C0-086C-7E49-3D3E0FEEE101}"/>
              </a:ext>
            </a:extLst>
          </p:cNvPr>
          <p:cNvSpPr/>
          <p:nvPr/>
        </p:nvSpPr>
        <p:spPr>
          <a:xfrm>
            <a:off x="9848676" y="6849233"/>
            <a:ext cx="1199625" cy="933438"/>
          </a:xfrm>
          <a:prstGeom prst="roundRect">
            <a:avLst/>
          </a:prstGeom>
          <a:solidFill>
            <a:srgbClr val="D5E8D4"/>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TiKV</a:t>
            </a:r>
            <a:r>
              <a:rPr lang="en-US" dirty="0">
                <a:solidFill>
                  <a:schemeClr val="tx1"/>
                </a:solidFill>
              </a:rPr>
              <a:t> server</a:t>
            </a:r>
          </a:p>
        </p:txBody>
      </p:sp>
      <p:sp>
        <p:nvSpPr>
          <p:cNvPr id="7" name="Rounded Rectangle 6">
            <a:extLst>
              <a:ext uri="{FF2B5EF4-FFF2-40B4-BE49-F238E27FC236}">
                <a16:creationId xmlns:a16="http://schemas.microsoft.com/office/drawing/2014/main" id="{41B71ACA-37B0-FE0C-3263-125B27F432D4}"/>
              </a:ext>
            </a:extLst>
          </p:cNvPr>
          <p:cNvSpPr/>
          <p:nvPr/>
        </p:nvSpPr>
        <p:spPr>
          <a:xfrm>
            <a:off x="9152389" y="4154153"/>
            <a:ext cx="4991449" cy="550607"/>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ALTER TABLE … SET TIFLASH REPLICA 1;</a:t>
            </a:r>
          </a:p>
        </p:txBody>
      </p:sp>
      <p:cxnSp>
        <p:nvCxnSpPr>
          <p:cNvPr id="8" name="Straight Connector 7">
            <a:extLst>
              <a:ext uri="{FF2B5EF4-FFF2-40B4-BE49-F238E27FC236}">
                <a16:creationId xmlns:a16="http://schemas.microsoft.com/office/drawing/2014/main" id="{64311459-4770-8643-0337-BF9D7244AF01}"/>
              </a:ext>
            </a:extLst>
          </p:cNvPr>
          <p:cNvCxnSpPr>
            <a:cxnSpLocks/>
            <a:stCxn id="7" idx="2"/>
            <a:endCxn id="4" idx="0"/>
          </p:cNvCxnSpPr>
          <p:nvPr/>
        </p:nvCxnSpPr>
        <p:spPr>
          <a:xfrm>
            <a:off x="11648114" y="4704760"/>
            <a:ext cx="0" cy="658135"/>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4D2C8BD-8CBB-FA6C-3683-F2D94EE6A15F}"/>
              </a:ext>
            </a:extLst>
          </p:cNvPr>
          <p:cNvCxnSpPr>
            <a:cxnSpLocks/>
            <a:stCxn id="4" idx="3"/>
            <a:endCxn id="5" idx="0"/>
          </p:cNvCxnSpPr>
          <p:nvPr/>
        </p:nvCxnSpPr>
        <p:spPr>
          <a:xfrm>
            <a:off x="12247927" y="5829614"/>
            <a:ext cx="599813" cy="1019618"/>
          </a:xfrm>
          <a:prstGeom prst="bentConnector2">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EF5F4784-A0F0-9447-EF2E-FC4BE52D634D}"/>
              </a:ext>
            </a:extLst>
          </p:cNvPr>
          <p:cNvCxnSpPr>
            <a:cxnSpLocks/>
            <a:stCxn id="4" idx="1"/>
            <a:endCxn id="6" idx="0"/>
          </p:cNvCxnSpPr>
          <p:nvPr/>
        </p:nvCxnSpPr>
        <p:spPr>
          <a:xfrm rot="10800000" flipV="1">
            <a:off x="10448489" y="5829614"/>
            <a:ext cx="599813" cy="1019618"/>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1AAB967-B818-8A56-5518-B6024630B740}"/>
              </a:ext>
            </a:extLst>
          </p:cNvPr>
          <p:cNvSpPr/>
          <p:nvPr/>
        </p:nvSpPr>
        <p:spPr>
          <a:xfrm>
            <a:off x="951074" y="3878848"/>
            <a:ext cx="7689587" cy="441482"/>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9DC6A9-7A43-F644-FC5B-63BFE07ADD2A}"/>
              </a:ext>
            </a:extLst>
          </p:cNvPr>
          <p:cNvPicPr>
            <a:picLocks noChangeAspect="1"/>
          </p:cNvPicPr>
          <p:nvPr/>
        </p:nvPicPr>
        <p:blipFill>
          <a:blip r:embed="rId3"/>
          <a:stretch>
            <a:fillRect/>
          </a:stretch>
        </p:blipFill>
        <p:spPr>
          <a:xfrm>
            <a:off x="186835" y="5362895"/>
            <a:ext cx="9477286" cy="2261282"/>
          </a:xfrm>
          <a:prstGeom prst="rect">
            <a:avLst/>
          </a:prstGeom>
        </p:spPr>
      </p:pic>
      <p:sp>
        <p:nvSpPr>
          <p:cNvPr id="13" name="Rounded Rectangle 12">
            <a:extLst>
              <a:ext uri="{FF2B5EF4-FFF2-40B4-BE49-F238E27FC236}">
                <a16:creationId xmlns:a16="http://schemas.microsoft.com/office/drawing/2014/main" id="{5D7B107F-967D-6693-E5F5-8BD001BE77F6}"/>
              </a:ext>
            </a:extLst>
          </p:cNvPr>
          <p:cNvSpPr/>
          <p:nvPr/>
        </p:nvSpPr>
        <p:spPr>
          <a:xfrm>
            <a:off x="3993160" y="6689159"/>
            <a:ext cx="1308682" cy="838899"/>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87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DF7931-DDF1-6B4E-FA57-F607018E6123}"/>
              </a:ext>
            </a:extLst>
          </p:cNvPr>
          <p:cNvSpPr>
            <a:spLocks noGrp="1"/>
          </p:cNvSpPr>
          <p:nvPr>
            <p:ph type="title"/>
          </p:nvPr>
        </p:nvSpPr>
        <p:spPr>
          <a:xfrm>
            <a:off x="0" y="316754"/>
            <a:ext cx="3313112" cy="1311324"/>
          </a:xfrm>
        </p:spPr>
        <p:txBody>
          <a:bodyPr anchor="t">
            <a:normAutofit fontScale="90000"/>
          </a:bodyPr>
          <a:lstStyle/>
          <a:p>
            <a:pPr algn="ctr"/>
            <a:r>
              <a:rPr lang="en-US" sz="2800" dirty="0">
                <a:solidFill>
                  <a:schemeClr val="bg1">
                    <a:lumMod val="85000"/>
                  </a:schemeClr>
                </a:solidFill>
              </a:rPr>
              <a:t>Create your </a:t>
            </a:r>
            <a:br>
              <a:rPr lang="en-US" sz="2800" dirty="0">
                <a:solidFill>
                  <a:schemeClr val="bg1">
                    <a:lumMod val="85000"/>
                  </a:schemeClr>
                </a:solidFill>
              </a:rPr>
            </a:br>
            <a:r>
              <a:rPr lang="en-US" sz="2800" dirty="0">
                <a:solidFill>
                  <a:srgbClr val="FFFF00"/>
                </a:solidFill>
              </a:rPr>
              <a:t>FREE</a:t>
            </a:r>
            <a:r>
              <a:rPr lang="en-US" sz="2800" dirty="0">
                <a:solidFill>
                  <a:schemeClr val="bg1">
                    <a:lumMod val="85000"/>
                  </a:schemeClr>
                </a:solidFill>
              </a:rPr>
              <a:t> </a:t>
            </a:r>
            <a:br>
              <a:rPr lang="en-US" sz="2800" dirty="0">
                <a:solidFill>
                  <a:schemeClr val="bg1">
                    <a:lumMod val="85000"/>
                  </a:schemeClr>
                </a:solidFill>
              </a:rPr>
            </a:br>
            <a:r>
              <a:rPr lang="en-US" sz="2800" dirty="0">
                <a:solidFill>
                  <a:schemeClr val="bg1">
                    <a:lumMod val="85000"/>
                  </a:schemeClr>
                </a:solidFill>
              </a:rPr>
              <a:t>TIDB Cloud Account</a:t>
            </a:r>
          </a:p>
        </p:txBody>
      </p:sp>
      <p:pic>
        <p:nvPicPr>
          <p:cNvPr id="3" name="Picture 2" descr="Graphical user interface, website&#10;&#10;Description automatically generated">
            <a:extLst>
              <a:ext uri="{FF2B5EF4-FFF2-40B4-BE49-F238E27FC236}">
                <a16:creationId xmlns:a16="http://schemas.microsoft.com/office/drawing/2014/main" id="{FC376759-E462-87E9-015E-06F6BF37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4"/>
            <a:ext cx="6410572" cy="6157789"/>
          </a:xfrm>
          <a:prstGeom prst="rect">
            <a:avLst/>
          </a:prstGeom>
        </p:spPr>
      </p:pic>
      <p:sp>
        <p:nvSpPr>
          <p:cNvPr id="2" name="Line Callout 2 (Border and Accent Bar) 1">
            <a:extLst>
              <a:ext uri="{FF2B5EF4-FFF2-40B4-BE49-F238E27FC236}">
                <a16:creationId xmlns:a16="http://schemas.microsoft.com/office/drawing/2014/main" id="{B83267F5-0B90-6A18-FE8E-C8BAEB0B5041}"/>
              </a:ext>
            </a:extLst>
          </p:cNvPr>
          <p:cNvSpPr/>
          <p:nvPr/>
        </p:nvSpPr>
        <p:spPr>
          <a:xfrm>
            <a:off x="11281534" y="2005888"/>
            <a:ext cx="2092634" cy="344206"/>
          </a:xfrm>
          <a:prstGeom prst="accentBorderCallout2">
            <a:avLst>
              <a:gd name="adj1" fmla="val 18750"/>
              <a:gd name="adj2" fmla="val -8333"/>
              <a:gd name="adj3" fmla="val 18750"/>
              <a:gd name="adj4" fmla="val -16667"/>
              <a:gd name="adj5" fmla="val -333546"/>
              <a:gd name="adj6" fmla="val -88097"/>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
        <p:nvSpPr>
          <p:cNvPr id="6" name="Rounded Rectangle 5">
            <a:extLst>
              <a:ext uri="{FF2B5EF4-FFF2-40B4-BE49-F238E27FC236}">
                <a16:creationId xmlns:a16="http://schemas.microsoft.com/office/drawing/2014/main" id="{B18CDFA0-21DF-728B-9CE3-3922D619A4BC}"/>
              </a:ext>
            </a:extLst>
          </p:cNvPr>
          <p:cNvSpPr/>
          <p:nvPr/>
        </p:nvSpPr>
        <p:spPr>
          <a:xfrm>
            <a:off x="8793621" y="451933"/>
            <a:ext cx="598207" cy="3442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5FBE2F-82B2-AE31-DAF9-48737D9AA455}"/>
              </a:ext>
            </a:extLst>
          </p:cNvPr>
          <p:cNvSpPr/>
          <p:nvPr/>
        </p:nvSpPr>
        <p:spPr>
          <a:xfrm>
            <a:off x="-1" y="6808450"/>
            <a:ext cx="14398625" cy="97422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 to </a:t>
            </a:r>
            <a:r>
              <a:rPr lang="en-US" sz="2400" dirty="0" err="1">
                <a:hlinkClick r:id="rId4"/>
              </a:rPr>
              <a:t>pingcap.com</a:t>
            </a:r>
            <a:endParaRPr lang="en-US" sz="2400" dirty="0"/>
          </a:p>
        </p:txBody>
      </p:sp>
    </p:spTree>
    <p:extLst>
      <p:ext uri="{BB962C8B-B14F-4D97-AF65-F5344CB8AC3E}">
        <p14:creationId xmlns:p14="http://schemas.microsoft.com/office/powerpoint/2010/main" val="3202013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0" dirty="0">
                <a:solidFill>
                  <a:schemeClr val="bg1">
                    <a:lumMod val="65000"/>
                  </a:schemeClr>
                </a:solidFill>
                <a:effectLst/>
                <a:latin typeface="Courier" pitchFamily="2" charset="0"/>
              </a:rPr>
              <a:t>USE </a:t>
            </a:r>
            <a:r>
              <a:rPr lang="en-US" sz="2000" b="0" dirty="0" err="1">
                <a:solidFill>
                  <a:schemeClr val="bg1">
                    <a:lumMod val="65000"/>
                  </a:schemeClr>
                </a:solidFill>
                <a:effectLst/>
                <a:latin typeface="Courier" pitchFamily="2" charset="0"/>
              </a:rPr>
              <a:t>gharchive_dev</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SHOW TABLES;</a:t>
            </a:r>
          </a:p>
          <a:p>
            <a:pPr marL="0" indent="0">
              <a:lnSpc>
                <a:spcPct val="150000"/>
              </a:lnSpc>
              <a:buNone/>
            </a:pPr>
            <a:r>
              <a:rPr lang="en-US" sz="2000" b="0" dirty="0">
                <a:solidFill>
                  <a:schemeClr val="bg1">
                    <a:lumMod val="65000"/>
                  </a:schemeClr>
                </a:solidFill>
                <a:effectLst/>
                <a:latin typeface="Courier" pitchFamily="2" charset="0"/>
              </a:rPr>
              <a:t>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EXPLAIN 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1" dirty="0">
                <a:solidFill>
                  <a:srgbClr val="569CD6"/>
                </a:solidFill>
                <a:effectLst/>
                <a:latin typeface="Courier" pitchFamily="2" charset="0"/>
              </a:rPr>
              <a:t>ALTER</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TABLE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SET</a:t>
            </a:r>
            <a:r>
              <a:rPr lang="en-US" sz="2000" b="1" dirty="0">
                <a:solidFill>
                  <a:srgbClr val="D4D4D4"/>
                </a:solidFill>
                <a:effectLst/>
                <a:latin typeface="Courier" pitchFamily="2" charset="0"/>
              </a:rPr>
              <a:t> TIFLASH </a:t>
            </a:r>
            <a:r>
              <a:rPr lang="en-US" sz="2000" b="1" dirty="0">
                <a:solidFill>
                  <a:srgbClr val="569CD6"/>
                </a:solidFill>
                <a:effectLst/>
                <a:latin typeface="Courier" pitchFamily="2" charset="0"/>
              </a:rPr>
              <a:t>REPLICA</a:t>
            </a:r>
            <a:r>
              <a:rPr lang="en-US" sz="2000" b="1" dirty="0">
                <a:solidFill>
                  <a:srgbClr val="D4D4D4"/>
                </a:solidFill>
                <a:effectLst/>
                <a:latin typeface="Courier" pitchFamily="2" charset="0"/>
              </a:rPr>
              <a:t> </a:t>
            </a:r>
            <a:r>
              <a:rPr lang="en-US" sz="2000" b="1" dirty="0">
                <a:solidFill>
                  <a:srgbClr val="B5CEA8"/>
                </a:solidFill>
                <a:effectLst/>
                <a:latin typeface="Courier" pitchFamily="2" charset="0"/>
              </a:rPr>
              <a:t>1</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endParaRPr lang="en-US" dirty="0"/>
          </a:p>
        </p:txBody>
      </p:sp>
      <p:sp>
        <p:nvSpPr>
          <p:cNvPr id="4" name="Rounded Rectangle 3">
            <a:extLst>
              <a:ext uri="{FF2B5EF4-FFF2-40B4-BE49-F238E27FC236}">
                <a16:creationId xmlns:a16="http://schemas.microsoft.com/office/drawing/2014/main" id="{D6B4A428-FDE4-1E70-5358-FC41DF53677C}"/>
              </a:ext>
            </a:extLst>
          </p:cNvPr>
          <p:cNvSpPr/>
          <p:nvPr/>
        </p:nvSpPr>
        <p:spPr>
          <a:xfrm>
            <a:off x="11048301" y="5362895"/>
            <a:ext cx="1199625" cy="933438"/>
          </a:xfrm>
          <a:prstGeom prst="roundRect">
            <a:avLst/>
          </a:prstGeom>
          <a:solidFill>
            <a:srgbClr val="DBE8FC"/>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TiDB</a:t>
            </a:r>
            <a:r>
              <a:rPr lang="en-US" dirty="0">
                <a:solidFill>
                  <a:schemeClr val="tx1"/>
                </a:solidFill>
              </a:rPr>
              <a:t> server</a:t>
            </a:r>
          </a:p>
        </p:txBody>
      </p:sp>
      <p:sp>
        <p:nvSpPr>
          <p:cNvPr id="5" name="Rounded Rectangle 4">
            <a:extLst>
              <a:ext uri="{FF2B5EF4-FFF2-40B4-BE49-F238E27FC236}">
                <a16:creationId xmlns:a16="http://schemas.microsoft.com/office/drawing/2014/main" id="{062159FF-18A1-0A74-A669-66777C69B291}"/>
              </a:ext>
            </a:extLst>
          </p:cNvPr>
          <p:cNvSpPr/>
          <p:nvPr/>
        </p:nvSpPr>
        <p:spPr>
          <a:xfrm>
            <a:off x="12247927" y="6849233"/>
            <a:ext cx="1199625" cy="933438"/>
          </a:xfrm>
          <a:prstGeom prst="roundRect">
            <a:avLst/>
          </a:prstGeom>
          <a:solidFill>
            <a:srgbClr val="FFFF0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TiFlash</a:t>
            </a:r>
            <a:r>
              <a:rPr lang="en-US" dirty="0">
                <a:solidFill>
                  <a:schemeClr val="tx1"/>
                </a:solidFill>
              </a:rPr>
              <a:t> server</a:t>
            </a:r>
          </a:p>
        </p:txBody>
      </p:sp>
      <p:sp>
        <p:nvSpPr>
          <p:cNvPr id="6" name="Rounded Rectangle 5">
            <a:extLst>
              <a:ext uri="{FF2B5EF4-FFF2-40B4-BE49-F238E27FC236}">
                <a16:creationId xmlns:a16="http://schemas.microsoft.com/office/drawing/2014/main" id="{469A9460-03C0-086C-7E49-3D3E0FEEE101}"/>
              </a:ext>
            </a:extLst>
          </p:cNvPr>
          <p:cNvSpPr/>
          <p:nvPr/>
        </p:nvSpPr>
        <p:spPr>
          <a:xfrm>
            <a:off x="9848676" y="6849233"/>
            <a:ext cx="1199625" cy="933438"/>
          </a:xfrm>
          <a:prstGeom prst="roundRect">
            <a:avLst/>
          </a:prstGeom>
          <a:solidFill>
            <a:srgbClr val="D5E8D4"/>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TiKV</a:t>
            </a:r>
            <a:r>
              <a:rPr lang="en-US" dirty="0">
                <a:solidFill>
                  <a:schemeClr val="tx1"/>
                </a:solidFill>
              </a:rPr>
              <a:t> server</a:t>
            </a:r>
          </a:p>
        </p:txBody>
      </p:sp>
      <p:sp>
        <p:nvSpPr>
          <p:cNvPr id="7" name="Rounded Rectangle 6">
            <a:extLst>
              <a:ext uri="{FF2B5EF4-FFF2-40B4-BE49-F238E27FC236}">
                <a16:creationId xmlns:a16="http://schemas.microsoft.com/office/drawing/2014/main" id="{41B71ACA-37B0-FE0C-3263-125B27F432D4}"/>
              </a:ext>
            </a:extLst>
          </p:cNvPr>
          <p:cNvSpPr/>
          <p:nvPr/>
        </p:nvSpPr>
        <p:spPr>
          <a:xfrm>
            <a:off x="9152389" y="4154153"/>
            <a:ext cx="4991449" cy="550607"/>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ALTER TABLE … SET TIFLASH REPLICA 1;</a:t>
            </a:r>
          </a:p>
        </p:txBody>
      </p:sp>
      <p:cxnSp>
        <p:nvCxnSpPr>
          <p:cNvPr id="8" name="Straight Connector 7">
            <a:extLst>
              <a:ext uri="{FF2B5EF4-FFF2-40B4-BE49-F238E27FC236}">
                <a16:creationId xmlns:a16="http://schemas.microsoft.com/office/drawing/2014/main" id="{64311459-4770-8643-0337-BF9D7244AF01}"/>
              </a:ext>
            </a:extLst>
          </p:cNvPr>
          <p:cNvCxnSpPr>
            <a:cxnSpLocks/>
            <a:stCxn id="7" idx="2"/>
            <a:endCxn id="4" idx="0"/>
          </p:cNvCxnSpPr>
          <p:nvPr/>
        </p:nvCxnSpPr>
        <p:spPr>
          <a:xfrm>
            <a:off x="11648114" y="4704760"/>
            <a:ext cx="0" cy="658135"/>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4D2C8BD-8CBB-FA6C-3683-F2D94EE6A15F}"/>
              </a:ext>
            </a:extLst>
          </p:cNvPr>
          <p:cNvCxnSpPr>
            <a:cxnSpLocks/>
            <a:stCxn id="4" idx="3"/>
            <a:endCxn id="5" idx="0"/>
          </p:cNvCxnSpPr>
          <p:nvPr/>
        </p:nvCxnSpPr>
        <p:spPr>
          <a:xfrm>
            <a:off x="12247927" y="5829614"/>
            <a:ext cx="599813" cy="1019618"/>
          </a:xfrm>
          <a:prstGeom prst="bentConnector2">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EF5F4784-A0F0-9447-EF2E-FC4BE52D634D}"/>
              </a:ext>
            </a:extLst>
          </p:cNvPr>
          <p:cNvCxnSpPr>
            <a:cxnSpLocks/>
            <a:stCxn id="4" idx="1"/>
            <a:endCxn id="6" idx="0"/>
          </p:cNvCxnSpPr>
          <p:nvPr/>
        </p:nvCxnSpPr>
        <p:spPr>
          <a:xfrm rot="10800000" flipV="1">
            <a:off x="10448489" y="5829614"/>
            <a:ext cx="599813" cy="1019618"/>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1AAB967-B818-8A56-5518-B6024630B740}"/>
              </a:ext>
            </a:extLst>
          </p:cNvPr>
          <p:cNvSpPr/>
          <p:nvPr/>
        </p:nvSpPr>
        <p:spPr>
          <a:xfrm>
            <a:off x="951074" y="3878848"/>
            <a:ext cx="7689587" cy="441482"/>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9DC6A9-7A43-F644-FC5B-63BFE07ADD2A}"/>
              </a:ext>
            </a:extLst>
          </p:cNvPr>
          <p:cNvPicPr>
            <a:picLocks noChangeAspect="1"/>
          </p:cNvPicPr>
          <p:nvPr/>
        </p:nvPicPr>
        <p:blipFill>
          <a:blip r:embed="rId3"/>
          <a:stretch>
            <a:fillRect/>
          </a:stretch>
        </p:blipFill>
        <p:spPr>
          <a:xfrm>
            <a:off x="186835" y="5362895"/>
            <a:ext cx="9477286" cy="2261282"/>
          </a:xfrm>
          <a:prstGeom prst="rect">
            <a:avLst/>
          </a:prstGeom>
        </p:spPr>
      </p:pic>
      <p:sp>
        <p:nvSpPr>
          <p:cNvPr id="13" name="Rounded Rectangle 12">
            <a:extLst>
              <a:ext uri="{FF2B5EF4-FFF2-40B4-BE49-F238E27FC236}">
                <a16:creationId xmlns:a16="http://schemas.microsoft.com/office/drawing/2014/main" id="{5D7B107F-967D-6693-E5F5-8BD001BE77F6}"/>
              </a:ext>
            </a:extLst>
          </p:cNvPr>
          <p:cNvSpPr/>
          <p:nvPr/>
        </p:nvSpPr>
        <p:spPr>
          <a:xfrm>
            <a:off x="3993160" y="6689159"/>
            <a:ext cx="1308682" cy="838899"/>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3544B8-E689-B9AA-B957-EAC9D493ADDE}"/>
              </a:ext>
            </a:extLst>
          </p:cNvPr>
          <p:cNvSpPr/>
          <p:nvPr/>
        </p:nvSpPr>
        <p:spPr>
          <a:xfrm>
            <a:off x="0" y="0"/>
            <a:ext cx="14398625" cy="8099425"/>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6259BE8-59C9-D35A-CCD4-692E6CC2CD5D}"/>
              </a:ext>
            </a:extLst>
          </p:cNvPr>
          <p:cNvSpPr/>
          <p:nvPr/>
        </p:nvSpPr>
        <p:spPr>
          <a:xfrm>
            <a:off x="1795244" y="2340528"/>
            <a:ext cx="10956021" cy="348908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Insight: The </a:t>
            </a:r>
            <a:r>
              <a:rPr lang="en-US" sz="2400" dirty="0" err="1"/>
              <a:t>TiDB</a:t>
            </a:r>
            <a:r>
              <a:rPr lang="en-US" sz="2400" dirty="0"/>
              <a:t> server optimizer chooses which storage engine to use! You don’t even have to change your code!</a:t>
            </a:r>
          </a:p>
        </p:txBody>
      </p:sp>
    </p:spTree>
    <p:extLst>
      <p:ext uri="{BB962C8B-B14F-4D97-AF65-F5344CB8AC3E}">
        <p14:creationId xmlns:p14="http://schemas.microsoft.com/office/powerpoint/2010/main" val="2548347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0" dirty="0">
                <a:solidFill>
                  <a:schemeClr val="bg1">
                    <a:lumMod val="65000"/>
                  </a:schemeClr>
                </a:solidFill>
                <a:effectLst/>
                <a:latin typeface="Courier" pitchFamily="2" charset="0"/>
              </a:rPr>
              <a:t>USE </a:t>
            </a:r>
            <a:r>
              <a:rPr lang="en-US" sz="2000" b="0" dirty="0" err="1">
                <a:solidFill>
                  <a:schemeClr val="bg1">
                    <a:lumMod val="65000"/>
                  </a:schemeClr>
                </a:solidFill>
                <a:effectLst/>
                <a:latin typeface="Courier" pitchFamily="2" charset="0"/>
              </a:rPr>
              <a:t>gharchive_dev</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SHOW TABLES;</a:t>
            </a:r>
          </a:p>
          <a:p>
            <a:pPr marL="0" indent="0">
              <a:lnSpc>
                <a:spcPct val="150000"/>
              </a:lnSpc>
              <a:buNone/>
            </a:pPr>
            <a:r>
              <a:rPr lang="en-US" sz="2000" b="0" dirty="0">
                <a:solidFill>
                  <a:schemeClr val="bg1">
                    <a:lumMod val="65000"/>
                  </a:schemeClr>
                </a:solidFill>
                <a:effectLst/>
                <a:latin typeface="Courier" pitchFamily="2" charset="0"/>
              </a:rPr>
              <a:t>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EXPLAIN 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0" dirty="0">
                <a:solidFill>
                  <a:schemeClr val="bg1">
                    <a:lumMod val="65000"/>
                  </a:schemeClr>
                </a:solidFill>
                <a:effectLst/>
                <a:latin typeface="Courier" pitchFamily="2" charset="0"/>
              </a:rPr>
              <a:t>ALTER TABLE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 SET TIFLASH REPLICA 1;</a:t>
            </a:r>
          </a:p>
          <a:p>
            <a:pPr marL="0" indent="0">
              <a:lnSpc>
                <a:spcPct val="150000"/>
              </a:lnSpc>
              <a:buNone/>
            </a:pPr>
            <a:r>
              <a:rPr lang="en-US" sz="2000" b="0" dirty="0">
                <a:solidFill>
                  <a:schemeClr val="bg1">
                    <a:lumMod val="65000"/>
                  </a:schemeClr>
                </a:solidFill>
                <a:effectLst/>
                <a:latin typeface="Courier" pitchFamily="2" charset="0"/>
              </a:rPr>
              <a:t>EXPLAIN SELECT COUNT(*) FROM </a:t>
            </a:r>
            <a:r>
              <a:rPr lang="en-US" sz="2000" b="0" dirty="0" err="1">
                <a:solidFill>
                  <a:schemeClr val="bg1">
                    <a:lumMod val="65000"/>
                  </a:schemeClr>
                </a:solidFill>
                <a:effectLst/>
                <a:latin typeface="Courier" pitchFamily="2" charset="0"/>
              </a:rPr>
              <a:t>github_events</a:t>
            </a:r>
            <a:r>
              <a:rPr lang="en-US" sz="2000" b="0" dirty="0">
                <a:solidFill>
                  <a:schemeClr val="bg1">
                    <a:lumMod val="65000"/>
                  </a:schemeClr>
                </a:solidFill>
                <a:effectLst/>
                <a:latin typeface="Courier" pitchFamily="2" charset="0"/>
              </a:rPr>
              <a:t>;</a:t>
            </a:r>
          </a:p>
          <a:p>
            <a:pPr marL="0" indent="0">
              <a:lnSpc>
                <a:spcPct val="150000"/>
              </a:lnSpc>
              <a:buNone/>
            </a:pPr>
            <a:r>
              <a:rPr lang="en-US" sz="2000" b="1" dirty="0">
                <a:solidFill>
                  <a:srgbClr val="569CD6"/>
                </a:solidFill>
                <a:effectLst/>
                <a:latin typeface="Courier" pitchFamily="2" charset="0"/>
              </a:rPr>
              <a:t>ALTER</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TABLE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SET</a:t>
            </a:r>
            <a:r>
              <a:rPr lang="en-US" sz="2000" b="1" dirty="0">
                <a:solidFill>
                  <a:srgbClr val="D4D4D4"/>
                </a:solidFill>
                <a:effectLst/>
                <a:latin typeface="Courier" pitchFamily="2" charset="0"/>
              </a:rPr>
              <a:t> TIFLASH </a:t>
            </a:r>
            <a:r>
              <a:rPr lang="en-US" sz="2000" b="1" dirty="0">
                <a:solidFill>
                  <a:srgbClr val="569CD6"/>
                </a:solidFill>
                <a:effectLst/>
                <a:latin typeface="Courier" pitchFamily="2" charset="0"/>
              </a:rPr>
              <a:t>REPLICA</a:t>
            </a:r>
            <a:r>
              <a:rPr lang="en-US" sz="2000" b="1" dirty="0">
                <a:solidFill>
                  <a:srgbClr val="D4D4D4"/>
                </a:solidFill>
                <a:effectLst/>
                <a:latin typeface="Courier" pitchFamily="2" charset="0"/>
              </a:rPr>
              <a:t> </a:t>
            </a:r>
            <a:r>
              <a:rPr lang="en-US" sz="2000" b="1" dirty="0">
                <a:solidFill>
                  <a:srgbClr val="B5CEA8"/>
                </a:solidFill>
                <a:effectLst/>
                <a:latin typeface="Courier" pitchFamily="2" charset="0"/>
              </a:rPr>
              <a:t>0</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r>
              <a:rPr lang="en-US" dirty="0"/>
              <a:t> </a:t>
            </a:r>
          </a:p>
        </p:txBody>
      </p:sp>
    </p:spTree>
    <p:extLst>
      <p:ext uri="{BB962C8B-B14F-4D97-AF65-F5344CB8AC3E}">
        <p14:creationId xmlns:p14="http://schemas.microsoft.com/office/powerpoint/2010/main" val="2951657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BFB6-C0FE-1498-73F5-4F142721DC29}"/>
              </a:ext>
            </a:extLst>
          </p:cNvPr>
          <p:cNvSpPr>
            <a:spLocks noGrp="1"/>
          </p:cNvSpPr>
          <p:nvPr>
            <p:ph type="title"/>
          </p:nvPr>
        </p:nvSpPr>
        <p:spPr>
          <a:xfrm>
            <a:off x="989906" y="431220"/>
            <a:ext cx="12418814" cy="659349"/>
          </a:xfrm>
        </p:spPr>
        <p:txBody>
          <a:bodyPr>
            <a:normAutofit/>
          </a:bodyPr>
          <a:lstStyle/>
          <a:p>
            <a:r>
              <a:rPr lang="en-US" sz="3200" dirty="0"/>
              <a:t>Let’s run some SQL Queries!</a:t>
            </a:r>
          </a:p>
        </p:txBody>
      </p:sp>
      <p:sp>
        <p:nvSpPr>
          <p:cNvPr id="3" name="Content Placeholder 2">
            <a:extLst>
              <a:ext uri="{FF2B5EF4-FFF2-40B4-BE49-F238E27FC236}">
                <a16:creationId xmlns:a16="http://schemas.microsoft.com/office/drawing/2014/main" id="{D91B0669-971A-F05F-39A3-DB9ABD21EFF4}"/>
              </a:ext>
            </a:extLst>
          </p:cNvPr>
          <p:cNvSpPr>
            <a:spLocks noGrp="1"/>
          </p:cNvSpPr>
          <p:nvPr>
            <p:ph idx="1"/>
          </p:nvPr>
        </p:nvSpPr>
        <p:spPr>
          <a:xfrm>
            <a:off x="989906" y="1333851"/>
            <a:ext cx="12418814" cy="5961258"/>
          </a:xfrm>
        </p:spPr>
        <p:txBody>
          <a:bodyPr>
            <a:normAutofit/>
          </a:bodyPr>
          <a:lstStyle/>
          <a:p>
            <a:pPr marL="0" indent="0">
              <a:lnSpc>
                <a:spcPct val="150000"/>
              </a:lnSpc>
              <a:buNone/>
            </a:pPr>
            <a:r>
              <a:rPr lang="en-US" sz="2000" b="1" dirty="0">
                <a:solidFill>
                  <a:srgbClr val="569CD6"/>
                </a:solidFill>
                <a:effectLst/>
                <a:latin typeface="Courier" pitchFamily="2" charset="0"/>
              </a:rPr>
              <a:t>ALTER</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TABLE</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SET</a:t>
            </a:r>
            <a:r>
              <a:rPr lang="en-US" sz="2000" b="1" dirty="0">
                <a:solidFill>
                  <a:srgbClr val="D4D4D4"/>
                </a:solidFill>
                <a:effectLst/>
                <a:latin typeface="Courier" pitchFamily="2" charset="0"/>
              </a:rPr>
              <a:t> TIFLASH </a:t>
            </a:r>
            <a:r>
              <a:rPr lang="en-US" sz="2000" b="1" dirty="0">
                <a:solidFill>
                  <a:srgbClr val="569CD6"/>
                </a:solidFill>
                <a:effectLst/>
                <a:latin typeface="Courier" pitchFamily="2" charset="0"/>
              </a:rPr>
              <a:t>REPLICA</a:t>
            </a:r>
            <a:r>
              <a:rPr lang="en-US" sz="2000" b="1" dirty="0">
                <a:solidFill>
                  <a:srgbClr val="D4D4D4"/>
                </a:solidFill>
                <a:effectLst/>
                <a:latin typeface="Courier" pitchFamily="2" charset="0"/>
              </a:rPr>
              <a:t> </a:t>
            </a:r>
            <a:r>
              <a:rPr lang="en-US" sz="2000" b="1" dirty="0">
                <a:solidFill>
                  <a:srgbClr val="B5CEA8"/>
                </a:solidFill>
                <a:effectLst/>
                <a:latin typeface="Courier" pitchFamily="2" charset="0"/>
              </a:rPr>
              <a:t>0</a:t>
            </a:r>
            <a:r>
              <a:rPr lang="en-US" sz="2000" b="1" dirty="0">
                <a:solidFill>
                  <a:srgbClr val="D4D4D4"/>
                </a:solidFill>
                <a:effectLst/>
                <a:latin typeface="Courier" pitchFamily="2" charset="0"/>
              </a:rPr>
              <a:t>;</a:t>
            </a:r>
          </a:p>
          <a:p>
            <a:pPr marL="0" indent="0">
              <a:lnSpc>
                <a:spcPct val="150000"/>
              </a:lnSpc>
              <a:buNone/>
            </a:pPr>
            <a:r>
              <a:rPr lang="en-US" sz="2000" b="1" dirty="0">
                <a:solidFill>
                  <a:srgbClr val="D4D4D4"/>
                </a:solidFill>
                <a:effectLst/>
                <a:latin typeface="Courier" pitchFamily="2" charset="0"/>
              </a:rPr>
              <a:t>EXPLAIN </a:t>
            </a:r>
            <a:r>
              <a:rPr lang="en-US" sz="2000" b="1" dirty="0">
                <a:solidFill>
                  <a:srgbClr val="569CD6"/>
                </a:solidFill>
                <a:effectLst/>
                <a:latin typeface="Courier" pitchFamily="2" charset="0"/>
              </a:rPr>
              <a:t>SELECT</a:t>
            </a:r>
            <a:r>
              <a:rPr lang="en-US" sz="2000" b="1" dirty="0">
                <a:solidFill>
                  <a:srgbClr val="D4D4D4"/>
                </a:solidFill>
                <a:effectLst/>
                <a:latin typeface="Courier" pitchFamily="2" charset="0"/>
              </a:rPr>
              <a:t> </a:t>
            </a:r>
            <a:r>
              <a:rPr lang="en-US" sz="2000" b="1" dirty="0">
                <a:solidFill>
                  <a:srgbClr val="DCDCAA"/>
                </a:solidFill>
                <a:effectLst/>
                <a:latin typeface="Courier" pitchFamily="2" charset="0"/>
              </a:rPr>
              <a:t>COUNT</a:t>
            </a:r>
            <a:r>
              <a:rPr lang="en-US" sz="2000" b="1" dirty="0">
                <a:solidFill>
                  <a:srgbClr val="D4D4D4"/>
                </a:solidFill>
                <a:effectLst/>
                <a:latin typeface="Courier" pitchFamily="2" charset="0"/>
              </a:rPr>
              <a:t>(*) </a:t>
            </a:r>
            <a:r>
              <a:rPr lang="en-US" sz="2000" b="1" dirty="0">
                <a:solidFill>
                  <a:srgbClr val="569CD6"/>
                </a:solidFill>
                <a:effectLst/>
                <a:latin typeface="Courier" pitchFamily="2" charset="0"/>
              </a:rPr>
              <a:t>FROM</a:t>
            </a:r>
            <a:r>
              <a:rPr lang="en-US" sz="2000" b="1" dirty="0">
                <a:solidFill>
                  <a:srgbClr val="D4D4D4"/>
                </a:solidFill>
                <a:effectLst/>
                <a:latin typeface="Courier" pitchFamily="2" charset="0"/>
              </a:rPr>
              <a:t> </a:t>
            </a:r>
            <a:r>
              <a:rPr lang="en-US" sz="2000" b="1" dirty="0" err="1">
                <a:solidFill>
                  <a:srgbClr val="D4D4D4"/>
                </a:solidFill>
                <a:effectLst/>
                <a:latin typeface="Courier" pitchFamily="2" charset="0"/>
              </a:rPr>
              <a:t>github_events</a:t>
            </a:r>
            <a:r>
              <a:rPr lang="en-US" sz="2000" b="1" dirty="0">
                <a:solidFill>
                  <a:srgbClr val="D4D4D4"/>
                </a:solidFill>
                <a:effectLst/>
                <a:latin typeface="Courier" pitchFamily="2" charset="0"/>
              </a:rPr>
              <a:t>;</a:t>
            </a:r>
          </a:p>
          <a:p>
            <a:pPr marL="0" indent="0">
              <a:buNone/>
            </a:pPr>
            <a:r>
              <a:rPr lang="en-US" dirty="0"/>
              <a:t> </a:t>
            </a:r>
          </a:p>
        </p:txBody>
      </p:sp>
      <p:sp>
        <p:nvSpPr>
          <p:cNvPr id="4" name="Rounded Rectangle 3">
            <a:extLst>
              <a:ext uri="{FF2B5EF4-FFF2-40B4-BE49-F238E27FC236}">
                <a16:creationId xmlns:a16="http://schemas.microsoft.com/office/drawing/2014/main" id="{89DA04E8-DE6F-30C5-0F1F-F7397B058E9F}"/>
              </a:ext>
            </a:extLst>
          </p:cNvPr>
          <p:cNvSpPr/>
          <p:nvPr/>
        </p:nvSpPr>
        <p:spPr>
          <a:xfrm>
            <a:off x="11048301" y="5362895"/>
            <a:ext cx="1199625" cy="933438"/>
          </a:xfrm>
          <a:prstGeom prst="roundRect">
            <a:avLst/>
          </a:prstGeom>
          <a:solidFill>
            <a:srgbClr val="DBE8FC"/>
          </a:solidFill>
          <a:ln>
            <a:solidFill>
              <a:srgbClr val="DBE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TiDB</a:t>
            </a:r>
            <a:r>
              <a:rPr lang="en-US" dirty="0">
                <a:solidFill>
                  <a:schemeClr val="tx1"/>
                </a:solidFill>
              </a:rPr>
              <a:t> server</a:t>
            </a:r>
          </a:p>
        </p:txBody>
      </p:sp>
      <p:sp>
        <p:nvSpPr>
          <p:cNvPr id="5" name="Rounded Rectangle 4">
            <a:extLst>
              <a:ext uri="{FF2B5EF4-FFF2-40B4-BE49-F238E27FC236}">
                <a16:creationId xmlns:a16="http://schemas.microsoft.com/office/drawing/2014/main" id="{C848B118-07C4-F6C8-296F-27408974C198}"/>
              </a:ext>
            </a:extLst>
          </p:cNvPr>
          <p:cNvSpPr/>
          <p:nvPr/>
        </p:nvSpPr>
        <p:spPr>
          <a:xfrm>
            <a:off x="9848676" y="6849233"/>
            <a:ext cx="1199625" cy="933438"/>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TiKV</a:t>
            </a:r>
            <a:r>
              <a:rPr lang="en-US" dirty="0">
                <a:solidFill>
                  <a:schemeClr val="tx1"/>
                </a:solidFill>
              </a:rPr>
              <a:t> server</a:t>
            </a:r>
          </a:p>
        </p:txBody>
      </p:sp>
      <p:sp>
        <p:nvSpPr>
          <p:cNvPr id="6" name="Rounded Rectangle 5">
            <a:extLst>
              <a:ext uri="{FF2B5EF4-FFF2-40B4-BE49-F238E27FC236}">
                <a16:creationId xmlns:a16="http://schemas.microsoft.com/office/drawing/2014/main" id="{4C479A1A-B104-9D73-C128-264E099C600E}"/>
              </a:ext>
            </a:extLst>
          </p:cNvPr>
          <p:cNvSpPr/>
          <p:nvPr/>
        </p:nvSpPr>
        <p:spPr>
          <a:xfrm>
            <a:off x="9152389" y="4154153"/>
            <a:ext cx="4991449" cy="550607"/>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ALTER TABLE … SET TIFLASH REPLICA 0;</a:t>
            </a:r>
          </a:p>
        </p:txBody>
      </p:sp>
      <p:cxnSp>
        <p:nvCxnSpPr>
          <p:cNvPr id="7" name="Straight Connector 6">
            <a:extLst>
              <a:ext uri="{FF2B5EF4-FFF2-40B4-BE49-F238E27FC236}">
                <a16:creationId xmlns:a16="http://schemas.microsoft.com/office/drawing/2014/main" id="{B377E3B3-9C99-8ABD-C7B6-34FDA9738311}"/>
              </a:ext>
            </a:extLst>
          </p:cNvPr>
          <p:cNvCxnSpPr>
            <a:cxnSpLocks/>
            <a:stCxn id="6" idx="2"/>
            <a:endCxn id="4" idx="0"/>
          </p:cNvCxnSpPr>
          <p:nvPr/>
        </p:nvCxnSpPr>
        <p:spPr>
          <a:xfrm>
            <a:off x="11648114" y="4704760"/>
            <a:ext cx="0" cy="658135"/>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5DF0CC5B-5C91-43DC-33EA-3F428D9DCD8A}"/>
              </a:ext>
            </a:extLst>
          </p:cNvPr>
          <p:cNvCxnSpPr>
            <a:cxnSpLocks/>
            <a:stCxn id="4" idx="1"/>
            <a:endCxn id="5" idx="0"/>
          </p:cNvCxnSpPr>
          <p:nvPr/>
        </p:nvCxnSpPr>
        <p:spPr>
          <a:xfrm rot="10800000" flipV="1">
            <a:off x="10448489" y="5829614"/>
            <a:ext cx="599813" cy="1019618"/>
          </a:xfrm>
          <a:prstGeom prst="bentConnector2">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952E3FE-D138-84B6-04C3-37A1B89B6574}"/>
              </a:ext>
            </a:extLst>
          </p:cNvPr>
          <p:cNvSpPr/>
          <p:nvPr/>
        </p:nvSpPr>
        <p:spPr>
          <a:xfrm>
            <a:off x="12247927" y="6849233"/>
            <a:ext cx="1199625" cy="933438"/>
          </a:xfrm>
          <a:prstGeom prst="roundRect">
            <a:avLst/>
          </a:prstGeom>
          <a:solidFill>
            <a:schemeClr val="bg1">
              <a:lumMod val="50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lumMod val="85000"/>
                  </a:schemeClr>
                </a:solidFill>
              </a:rPr>
              <a:t>TiFlash</a:t>
            </a:r>
            <a:r>
              <a:rPr lang="en-US" dirty="0">
                <a:solidFill>
                  <a:schemeClr val="bg1">
                    <a:lumMod val="85000"/>
                  </a:schemeClr>
                </a:solidFill>
              </a:rPr>
              <a:t> server</a:t>
            </a:r>
          </a:p>
        </p:txBody>
      </p:sp>
      <p:cxnSp>
        <p:nvCxnSpPr>
          <p:cNvPr id="10" name="Elbow Connector 9">
            <a:extLst>
              <a:ext uri="{FF2B5EF4-FFF2-40B4-BE49-F238E27FC236}">
                <a16:creationId xmlns:a16="http://schemas.microsoft.com/office/drawing/2014/main" id="{50C0D6A7-03D4-8B50-1DB2-3AC040FA2865}"/>
              </a:ext>
            </a:extLst>
          </p:cNvPr>
          <p:cNvCxnSpPr>
            <a:cxnSpLocks/>
            <a:endCxn id="9" idx="0"/>
          </p:cNvCxnSpPr>
          <p:nvPr/>
        </p:nvCxnSpPr>
        <p:spPr>
          <a:xfrm>
            <a:off x="12247927" y="5829614"/>
            <a:ext cx="599813" cy="1019618"/>
          </a:xfrm>
          <a:prstGeom prst="bentConnector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377825D-7C5A-73BB-D5EE-778F61AECD4A}"/>
              </a:ext>
            </a:extLst>
          </p:cNvPr>
          <p:cNvSpPr/>
          <p:nvPr/>
        </p:nvSpPr>
        <p:spPr>
          <a:xfrm>
            <a:off x="951074" y="5092550"/>
            <a:ext cx="7689587" cy="441482"/>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81CDA4-972C-5C8B-B4A4-AFD14CCE2CEE}"/>
              </a:ext>
            </a:extLst>
          </p:cNvPr>
          <p:cNvPicPr>
            <a:picLocks noChangeAspect="1"/>
          </p:cNvPicPr>
          <p:nvPr/>
        </p:nvPicPr>
        <p:blipFill>
          <a:blip r:embed="rId3"/>
          <a:stretch>
            <a:fillRect/>
          </a:stretch>
        </p:blipFill>
        <p:spPr>
          <a:xfrm>
            <a:off x="915481" y="4159361"/>
            <a:ext cx="8094273" cy="3773360"/>
          </a:xfrm>
          <a:prstGeom prst="rect">
            <a:avLst/>
          </a:prstGeom>
        </p:spPr>
      </p:pic>
      <p:sp>
        <p:nvSpPr>
          <p:cNvPr id="13" name="Rounded Rectangle 12">
            <a:extLst>
              <a:ext uri="{FF2B5EF4-FFF2-40B4-BE49-F238E27FC236}">
                <a16:creationId xmlns:a16="http://schemas.microsoft.com/office/drawing/2014/main" id="{ECD6683F-A70B-8DA3-3294-3F48DA76F7D6}"/>
              </a:ext>
            </a:extLst>
          </p:cNvPr>
          <p:cNvSpPr/>
          <p:nvPr/>
        </p:nvSpPr>
        <p:spPr>
          <a:xfrm>
            <a:off x="915481" y="1389810"/>
            <a:ext cx="7689587" cy="1235943"/>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B5EEA68-77F1-F0FE-E6CE-2E2C28F5FE45}"/>
              </a:ext>
            </a:extLst>
          </p:cNvPr>
          <p:cNvSpPr/>
          <p:nvPr/>
        </p:nvSpPr>
        <p:spPr>
          <a:xfrm>
            <a:off x="5159229" y="6586958"/>
            <a:ext cx="1275127" cy="951433"/>
          </a:xfrm>
          <a:prstGeom prst="round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835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97EA-AF67-4597-E5F0-8B3801ADEF49}"/>
              </a:ext>
            </a:extLst>
          </p:cNvPr>
          <p:cNvSpPr>
            <a:spLocks noGrp="1"/>
          </p:cNvSpPr>
          <p:nvPr>
            <p:ph type="title"/>
          </p:nvPr>
        </p:nvSpPr>
        <p:spPr>
          <a:xfrm>
            <a:off x="989906" y="431220"/>
            <a:ext cx="12692538" cy="1565514"/>
          </a:xfrm>
        </p:spPr>
        <p:txBody>
          <a:bodyPr/>
          <a:lstStyle/>
          <a:p>
            <a:r>
              <a:rPr lang="en-US" dirty="0"/>
              <a:t>What did we learn about </a:t>
            </a:r>
            <a:r>
              <a:rPr lang="en-US" dirty="0" err="1"/>
              <a:t>TiDB</a:t>
            </a:r>
            <a:r>
              <a:rPr lang="en-US" dirty="0"/>
              <a:t> and HTAP?</a:t>
            </a:r>
          </a:p>
        </p:txBody>
      </p:sp>
      <p:sp>
        <p:nvSpPr>
          <p:cNvPr id="3" name="Content Placeholder 2">
            <a:extLst>
              <a:ext uri="{FF2B5EF4-FFF2-40B4-BE49-F238E27FC236}">
                <a16:creationId xmlns:a16="http://schemas.microsoft.com/office/drawing/2014/main" id="{7A6E7456-D93D-710A-E0E6-F37161E8FD4F}"/>
              </a:ext>
            </a:extLst>
          </p:cNvPr>
          <p:cNvSpPr>
            <a:spLocks noGrp="1"/>
          </p:cNvSpPr>
          <p:nvPr>
            <p:ph idx="1"/>
          </p:nvPr>
        </p:nvSpPr>
        <p:spPr/>
        <p:txBody>
          <a:bodyPr/>
          <a:lstStyle/>
          <a:p>
            <a:pPr marL="0" indent="0">
              <a:buNone/>
            </a:pPr>
            <a:r>
              <a:rPr lang="en-US" dirty="0"/>
              <a:t>We learned:</a:t>
            </a:r>
          </a:p>
          <a:p>
            <a:r>
              <a:rPr lang="en-US" sz="2400" dirty="0"/>
              <a:t>The EXPLAIN command shows us how </a:t>
            </a:r>
            <a:r>
              <a:rPr lang="en-US" sz="2400" dirty="0" err="1"/>
              <a:t>TiDB</a:t>
            </a:r>
            <a:r>
              <a:rPr lang="en-US" sz="2400" dirty="0"/>
              <a:t> will satisfy a query.</a:t>
            </a:r>
          </a:p>
          <a:p>
            <a:r>
              <a:rPr lang="en-US" sz="2400" dirty="0"/>
              <a:t>By default, </a:t>
            </a:r>
            <a:r>
              <a:rPr lang="en-US" sz="2400" dirty="0" err="1"/>
              <a:t>TiDB</a:t>
            </a:r>
            <a:r>
              <a:rPr lang="en-US" sz="2400" dirty="0"/>
              <a:t> supports row-based storage via </a:t>
            </a:r>
            <a:r>
              <a:rPr lang="en-US" sz="2400" dirty="0" err="1"/>
              <a:t>TiKV</a:t>
            </a:r>
            <a:r>
              <a:rPr lang="en-US" sz="2400" dirty="0"/>
              <a:t>.</a:t>
            </a:r>
          </a:p>
          <a:p>
            <a:r>
              <a:rPr lang="en-US" sz="2400" dirty="0"/>
              <a:t>We can enable columnar storage (</a:t>
            </a:r>
            <a:r>
              <a:rPr lang="en-US" sz="2400" dirty="0" err="1"/>
              <a:t>TiFlash</a:t>
            </a:r>
            <a:r>
              <a:rPr lang="en-US" sz="2400" dirty="0"/>
              <a:t>) via an ALTER TABLE statement. </a:t>
            </a:r>
          </a:p>
          <a:p>
            <a:r>
              <a:rPr lang="en-US" sz="2400" dirty="0"/>
              <a:t>The </a:t>
            </a:r>
            <a:r>
              <a:rPr lang="en-US" sz="2400" dirty="0" err="1"/>
              <a:t>TiDB</a:t>
            </a:r>
            <a:r>
              <a:rPr lang="en-US" sz="2400" dirty="0"/>
              <a:t> optimizer chooses which storage engine to use for reads. We don’t have to do anything.</a:t>
            </a:r>
          </a:p>
          <a:p>
            <a:pPr marL="0" indent="0">
              <a:buNone/>
            </a:pPr>
            <a:endParaRPr lang="en-US" dirty="0"/>
          </a:p>
        </p:txBody>
      </p:sp>
    </p:spTree>
    <p:extLst>
      <p:ext uri="{BB962C8B-B14F-4D97-AF65-F5344CB8AC3E}">
        <p14:creationId xmlns:p14="http://schemas.microsoft.com/office/powerpoint/2010/main" val="748221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a:xfrm>
            <a:off x="1491452" y="3106181"/>
            <a:ext cx="12626330" cy="1565514"/>
          </a:xfrm>
        </p:spPr>
        <p:txBody>
          <a:bodyPr/>
          <a:lstStyle/>
          <a:p>
            <a:r>
              <a:rPr lang="en-US" dirty="0"/>
              <a:t>Join me on the Playground!</a:t>
            </a:r>
          </a:p>
        </p:txBody>
      </p:sp>
    </p:spTree>
    <p:extLst>
      <p:ext uri="{BB962C8B-B14F-4D97-AF65-F5344CB8AC3E}">
        <p14:creationId xmlns:p14="http://schemas.microsoft.com/office/powerpoint/2010/main" val="370824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a:bodyPr>
          <a:lstStyle/>
          <a:p>
            <a:pPr algn="ctr"/>
            <a:r>
              <a:rPr lang="en-US" sz="2800" dirty="0">
                <a:solidFill>
                  <a:schemeClr val="bg1">
                    <a:lumMod val="85000"/>
                  </a:schemeClr>
                </a:solidFill>
              </a:rPr>
              <a:t>The Playground is Based On </a:t>
            </a:r>
            <a:r>
              <a:rPr lang="en-US" sz="2800" dirty="0" err="1">
                <a:solidFill>
                  <a:schemeClr val="bg1">
                    <a:lumMod val="85000"/>
                  </a:schemeClr>
                </a:solidFill>
              </a:rPr>
              <a:t>OSSInsight.io</a:t>
            </a:r>
            <a:endParaRPr lang="en-US" sz="2800" dirty="0">
              <a:solidFill>
                <a:schemeClr val="bg1">
                  <a:lumMod val="85000"/>
                </a:schemeClr>
              </a:solidFill>
            </a:endParaRPr>
          </a:p>
        </p:txBody>
      </p:sp>
      <p:sp>
        <p:nvSpPr>
          <p:cNvPr id="5" name="Rounded Rectangle 4">
            <a:extLst>
              <a:ext uri="{FF2B5EF4-FFF2-40B4-BE49-F238E27FC236}">
                <a16:creationId xmlns:a16="http://schemas.microsoft.com/office/drawing/2014/main" id="{ED5D4CE8-9E07-C5D3-0A21-C3F248EC3424}"/>
              </a:ext>
            </a:extLst>
          </p:cNvPr>
          <p:cNvSpPr/>
          <p:nvPr/>
        </p:nvSpPr>
        <p:spPr>
          <a:xfrm>
            <a:off x="2558642" y="3001089"/>
            <a:ext cx="2290195" cy="26027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ssinsight.io-screen" descr="ossinsight.io-screen">
            <a:hlinkClick r:id="" action="ppaction://media"/>
            <a:extLst>
              <a:ext uri="{FF2B5EF4-FFF2-40B4-BE49-F238E27FC236}">
                <a16:creationId xmlns:a16="http://schemas.microsoft.com/office/drawing/2014/main" id="{E9E23FBA-6B6F-3A8A-B5C2-5C6E7B2695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6855" y="869796"/>
            <a:ext cx="9984914" cy="6995747"/>
          </a:xfrm>
          <a:prstGeom prst="rect">
            <a:avLst/>
          </a:prstGeom>
        </p:spPr>
      </p:pic>
    </p:spTree>
    <p:extLst>
      <p:ext uri="{BB962C8B-B14F-4D97-AF65-F5344CB8AC3E}">
        <p14:creationId xmlns:p14="http://schemas.microsoft.com/office/powerpoint/2010/main" val="362107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98A92-6DF5-0D01-B98D-07EC2265CF38}"/>
              </a:ext>
            </a:extLst>
          </p:cNvPr>
          <p:cNvPicPr>
            <a:picLocks noChangeAspect="1"/>
          </p:cNvPicPr>
          <p:nvPr/>
        </p:nvPicPr>
        <p:blipFill>
          <a:blip r:embed="rId3"/>
          <a:stretch>
            <a:fillRect/>
          </a:stretch>
        </p:blipFill>
        <p:spPr>
          <a:xfrm>
            <a:off x="2331532" y="1016571"/>
            <a:ext cx="9735560" cy="6830070"/>
          </a:xfrm>
          <a:prstGeom prst="rect">
            <a:avLst/>
          </a:prstGeom>
        </p:spPr>
      </p:pic>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a:bodyPr>
          <a:lstStyle/>
          <a:p>
            <a:pPr algn="ctr"/>
            <a:r>
              <a:rPr lang="en-US" sz="2800" dirty="0">
                <a:solidFill>
                  <a:schemeClr val="bg1">
                    <a:lumMod val="85000"/>
                  </a:schemeClr>
                </a:solidFill>
              </a:rPr>
              <a:t>Let’s go to the Playground</a:t>
            </a:r>
          </a:p>
        </p:txBody>
      </p:sp>
      <p:sp>
        <p:nvSpPr>
          <p:cNvPr id="4" name="Rounded Rectangular Callout 3">
            <a:extLst>
              <a:ext uri="{FF2B5EF4-FFF2-40B4-BE49-F238E27FC236}">
                <a16:creationId xmlns:a16="http://schemas.microsoft.com/office/drawing/2014/main" id="{E9786C9F-0F76-6895-F3C1-7181B31BAFD1}"/>
              </a:ext>
            </a:extLst>
          </p:cNvPr>
          <p:cNvSpPr/>
          <p:nvPr/>
        </p:nvSpPr>
        <p:spPr>
          <a:xfrm>
            <a:off x="9462784" y="1988191"/>
            <a:ext cx="1560352" cy="931178"/>
          </a:xfrm>
          <a:prstGeom prst="wedgeRoundRectCallout">
            <a:avLst>
              <a:gd name="adj1" fmla="val -68682"/>
              <a:gd name="adj2" fmla="val 13727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 to go to the Playground</a:t>
            </a:r>
          </a:p>
        </p:txBody>
      </p:sp>
      <p:sp>
        <p:nvSpPr>
          <p:cNvPr id="5" name="Rounded Rectangle 4">
            <a:extLst>
              <a:ext uri="{FF2B5EF4-FFF2-40B4-BE49-F238E27FC236}">
                <a16:creationId xmlns:a16="http://schemas.microsoft.com/office/drawing/2014/main" id="{ED5D4CE8-9E07-C5D3-0A21-C3F248EC3424}"/>
              </a:ext>
            </a:extLst>
          </p:cNvPr>
          <p:cNvSpPr/>
          <p:nvPr/>
        </p:nvSpPr>
        <p:spPr>
          <a:xfrm>
            <a:off x="8279934" y="3789654"/>
            <a:ext cx="838899" cy="3545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55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8AF19-2BC7-CCE7-221B-EB25B3A51D74}"/>
              </a:ext>
            </a:extLst>
          </p:cNvPr>
          <p:cNvPicPr>
            <a:picLocks noChangeAspect="1"/>
          </p:cNvPicPr>
          <p:nvPr/>
        </p:nvPicPr>
        <p:blipFill>
          <a:blip r:embed="rId3"/>
          <a:stretch>
            <a:fillRect/>
          </a:stretch>
        </p:blipFill>
        <p:spPr>
          <a:xfrm>
            <a:off x="2331532" y="1016571"/>
            <a:ext cx="9735560" cy="6830070"/>
          </a:xfrm>
          <a:prstGeom prst="rect">
            <a:avLst/>
          </a:prstGeom>
        </p:spPr>
      </p:pic>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a:bodyPr>
          <a:lstStyle/>
          <a:p>
            <a:pPr algn="ctr"/>
            <a:r>
              <a:rPr lang="en-US" sz="2800" dirty="0">
                <a:solidFill>
                  <a:schemeClr val="bg1">
                    <a:lumMod val="85000"/>
                  </a:schemeClr>
                </a:solidFill>
              </a:rPr>
              <a:t>Let’s go to the Playground</a:t>
            </a:r>
          </a:p>
        </p:txBody>
      </p:sp>
      <p:sp>
        <p:nvSpPr>
          <p:cNvPr id="4" name="Rounded Rectangular Callout 3">
            <a:extLst>
              <a:ext uri="{FF2B5EF4-FFF2-40B4-BE49-F238E27FC236}">
                <a16:creationId xmlns:a16="http://schemas.microsoft.com/office/drawing/2014/main" id="{E9786C9F-0F76-6895-F3C1-7181B31BAFD1}"/>
              </a:ext>
            </a:extLst>
          </p:cNvPr>
          <p:cNvSpPr/>
          <p:nvPr/>
        </p:nvSpPr>
        <p:spPr>
          <a:xfrm>
            <a:off x="402675" y="1476462"/>
            <a:ext cx="2516694" cy="931178"/>
          </a:xfrm>
          <a:prstGeom prst="wedgeRoundRectCallout">
            <a:avLst>
              <a:gd name="adj1" fmla="val 38512"/>
              <a:gd name="adj2" fmla="val 11745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through these activities at your own pace.</a:t>
            </a:r>
          </a:p>
        </p:txBody>
      </p:sp>
      <p:sp>
        <p:nvSpPr>
          <p:cNvPr id="5" name="Rounded Rectangle 4">
            <a:extLst>
              <a:ext uri="{FF2B5EF4-FFF2-40B4-BE49-F238E27FC236}">
                <a16:creationId xmlns:a16="http://schemas.microsoft.com/office/drawing/2014/main" id="{ED5D4CE8-9E07-C5D3-0A21-C3F248EC3424}"/>
              </a:ext>
            </a:extLst>
          </p:cNvPr>
          <p:cNvSpPr/>
          <p:nvPr/>
        </p:nvSpPr>
        <p:spPr>
          <a:xfrm>
            <a:off x="2558642" y="3001089"/>
            <a:ext cx="2290195" cy="26027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410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2A5507-02A7-7A09-1C87-FFC8413D5624}"/>
              </a:ext>
            </a:extLst>
          </p:cNvPr>
          <p:cNvSpPr>
            <a:spLocks noGrp="1"/>
          </p:cNvSpPr>
          <p:nvPr>
            <p:ph type="title"/>
          </p:nvPr>
        </p:nvSpPr>
        <p:spPr>
          <a:xfrm>
            <a:off x="0" y="316754"/>
            <a:ext cx="7927596" cy="553042"/>
          </a:xfrm>
        </p:spPr>
        <p:txBody>
          <a:bodyPr>
            <a:normAutofit/>
          </a:bodyPr>
          <a:lstStyle/>
          <a:p>
            <a:pPr algn="ctr"/>
            <a:r>
              <a:rPr lang="en-US" sz="2800" dirty="0">
                <a:solidFill>
                  <a:schemeClr val="bg1">
                    <a:lumMod val="85000"/>
                  </a:schemeClr>
                </a:solidFill>
              </a:rPr>
              <a:t>The Playground is Based On </a:t>
            </a:r>
            <a:r>
              <a:rPr lang="en-US" sz="2800" dirty="0" err="1">
                <a:solidFill>
                  <a:schemeClr val="bg1">
                    <a:lumMod val="85000"/>
                  </a:schemeClr>
                </a:solidFill>
              </a:rPr>
              <a:t>OSSInsight.io</a:t>
            </a:r>
            <a:endParaRPr lang="en-US" sz="2800" dirty="0">
              <a:solidFill>
                <a:schemeClr val="bg1">
                  <a:lumMod val="85000"/>
                </a:schemeClr>
              </a:solidFill>
            </a:endParaRPr>
          </a:p>
        </p:txBody>
      </p:sp>
      <p:sp>
        <p:nvSpPr>
          <p:cNvPr id="5" name="Rounded Rectangle 4">
            <a:extLst>
              <a:ext uri="{FF2B5EF4-FFF2-40B4-BE49-F238E27FC236}">
                <a16:creationId xmlns:a16="http://schemas.microsoft.com/office/drawing/2014/main" id="{ED5D4CE8-9E07-C5D3-0A21-C3F248EC3424}"/>
              </a:ext>
            </a:extLst>
          </p:cNvPr>
          <p:cNvSpPr/>
          <p:nvPr/>
        </p:nvSpPr>
        <p:spPr>
          <a:xfrm>
            <a:off x="2558642" y="3001089"/>
            <a:ext cx="2290195" cy="26027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ssinsight.io-screen" descr="ossinsight.io-screen">
            <a:hlinkClick r:id="" action="ppaction://media"/>
            <a:extLst>
              <a:ext uri="{FF2B5EF4-FFF2-40B4-BE49-F238E27FC236}">
                <a16:creationId xmlns:a16="http://schemas.microsoft.com/office/drawing/2014/main" id="{E9E23FBA-6B6F-3A8A-B5C2-5C6E7B2695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6855" y="869796"/>
            <a:ext cx="9984914" cy="6995747"/>
          </a:xfrm>
          <a:prstGeom prst="rect">
            <a:avLst/>
          </a:prstGeom>
        </p:spPr>
      </p:pic>
      <p:sp>
        <p:nvSpPr>
          <p:cNvPr id="2" name="Rounded Rectangle 1">
            <a:extLst>
              <a:ext uri="{FF2B5EF4-FFF2-40B4-BE49-F238E27FC236}">
                <a16:creationId xmlns:a16="http://schemas.microsoft.com/office/drawing/2014/main" id="{8B1E6ACA-261E-E27E-2DBA-0C9B32018B39}"/>
              </a:ext>
            </a:extLst>
          </p:cNvPr>
          <p:cNvSpPr/>
          <p:nvPr/>
        </p:nvSpPr>
        <p:spPr>
          <a:xfrm flipH="1">
            <a:off x="11085032" y="6500495"/>
            <a:ext cx="852043" cy="281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Line Callout 2 (Border and Accent Bar) 3">
            <a:extLst>
              <a:ext uri="{FF2B5EF4-FFF2-40B4-BE49-F238E27FC236}">
                <a16:creationId xmlns:a16="http://schemas.microsoft.com/office/drawing/2014/main" id="{DD59E2CE-1870-7296-C573-F64FFE9D3064}"/>
              </a:ext>
            </a:extLst>
          </p:cNvPr>
          <p:cNvSpPr/>
          <p:nvPr/>
        </p:nvSpPr>
        <p:spPr>
          <a:xfrm>
            <a:off x="12596059" y="5685906"/>
            <a:ext cx="1444137" cy="1338524"/>
          </a:xfrm>
          <a:prstGeom prst="accentBorderCallout2">
            <a:avLst>
              <a:gd name="adj1" fmla="val 18750"/>
              <a:gd name="adj2" fmla="val -8333"/>
              <a:gd name="adj3" fmla="val 18750"/>
              <a:gd name="adj4" fmla="val -16667"/>
              <a:gd name="adj5" fmla="val 62310"/>
              <a:gd name="adj6" fmla="val -47162"/>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can display the SQL the site uses</a:t>
            </a:r>
          </a:p>
        </p:txBody>
      </p:sp>
    </p:spTree>
    <p:extLst>
      <p:ext uri="{BB962C8B-B14F-4D97-AF65-F5344CB8AC3E}">
        <p14:creationId xmlns:p14="http://schemas.microsoft.com/office/powerpoint/2010/main" val="406198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97EA-AF67-4597-E5F0-8B3801ADEF4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A6E7456-D93D-710A-E0E6-F37161E8FD4F}"/>
              </a:ext>
            </a:extLst>
          </p:cNvPr>
          <p:cNvSpPr>
            <a:spLocks noGrp="1"/>
          </p:cNvSpPr>
          <p:nvPr>
            <p:ph idx="1"/>
          </p:nvPr>
        </p:nvSpPr>
        <p:spPr>
          <a:xfrm>
            <a:off x="989906" y="2156097"/>
            <a:ext cx="5820469" cy="5139011"/>
          </a:xfrm>
        </p:spPr>
        <p:txBody>
          <a:bodyPr/>
          <a:lstStyle/>
          <a:p>
            <a:pPr marL="0" indent="0">
              <a:buNone/>
            </a:pPr>
            <a:r>
              <a:rPr lang="en-US" sz="2400" dirty="0"/>
              <a:t>We would love for you to:</a:t>
            </a:r>
          </a:p>
          <a:p>
            <a:r>
              <a:rPr lang="en-US" sz="2400" dirty="0">
                <a:solidFill>
                  <a:srgbClr val="FFFF00"/>
                </a:solidFill>
              </a:rPr>
              <a:t>Continue to learn and experiment with </a:t>
            </a:r>
            <a:r>
              <a:rPr lang="en-US" sz="2400" dirty="0" err="1">
                <a:solidFill>
                  <a:srgbClr val="FFFF00"/>
                </a:solidFill>
              </a:rPr>
              <a:t>TiDB</a:t>
            </a:r>
            <a:r>
              <a:rPr lang="en-US" sz="2400" dirty="0">
                <a:solidFill>
                  <a:srgbClr val="FFFF00"/>
                </a:solidFill>
              </a:rPr>
              <a:t> Cloud</a:t>
            </a:r>
          </a:p>
          <a:p>
            <a:pPr marL="0" indent="0">
              <a:buNone/>
            </a:pPr>
            <a:endParaRPr lang="en-US" dirty="0">
              <a:solidFill>
                <a:srgbClr val="FFFF00"/>
              </a:solidFill>
            </a:endParaRPr>
          </a:p>
        </p:txBody>
      </p:sp>
      <p:pic>
        <p:nvPicPr>
          <p:cNvPr id="4" name="Picture 3">
            <a:hlinkClick r:id="rId3"/>
            <a:extLst>
              <a:ext uri="{FF2B5EF4-FFF2-40B4-BE49-F238E27FC236}">
                <a16:creationId xmlns:a16="http://schemas.microsoft.com/office/drawing/2014/main" id="{AAE5A64A-316D-F9F0-B071-F92CDA1DFF5D}"/>
              </a:ext>
            </a:extLst>
          </p:cNvPr>
          <p:cNvPicPr>
            <a:picLocks noChangeAspect="1"/>
          </p:cNvPicPr>
          <p:nvPr/>
        </p:nvPicPr>
        <p:blipFill>
          <a:blip r:embed="rId4"/>
          <a:stretch>
            <a:fillRect/>
          </a:stretch>
        </p:blipFill>
        <p:spPr>
          <a:xfrm>
            <a:off x="6677025" y="2075528"/>
            <a:ext cx="7636569" cy="5921374"/>
          </a:xfrm>
          <a:prstGeom prst="rect">
            <a:avLst/>
          </a:prstGeom>
        </p:spPr>
      </p:pic>
      <p:sp>
        <p:nvSpPr>
          <p:cNvPr id="5" name="Bent-Up Arrow 4">
            <a:extLst>
              <a:ext uri="{FF2B5EF4-FFF2-40B4-BE49-F238E27FC236}">
                <a16:creationId xmlns:a16="http://schemas.microsoft.com/office/drawing/2014/main" id="{4AB5AAC7-CFAF-4F2D-EF08-9B7E45D45D11}"/>
              </a:ext>
            </a:extLst>
          </p:cNvPr>
          <p:cNvSpPr/>
          <p:nvPr/>
        </p:nvSpPr>
        <p:spPr>
          <a:xfrm rot="5400000">
            <a:off x="3795712" y="2290764"/>
            <a:ext cx="1276349" cy="3895724"/>
          </a:xfrm>
          <a:prstGeom prst="bentUpArrow">
            <a:avLst>
              <a:gd name="adj1" fmla="val 25000"/>
              <a:gd name="adj2" fmla="val 24112"/>
              <a:gd name="adj3" fmla="val 25000"/>
            </a:avLst>
          </a:prstGeom>
          <a:solidFill>
            <a:srgbClr val="3D63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9E279E92-337B-F936-C752-345E871D7287}"/>
              </a:ext>
            </a:extLst>
          </p:cNvPr>
          <p:cNvSpPr/>
          <p:nvPr/>
        </p:nvSpPr>
        <p:spPr>
          <a:xfrm>
            <a:off x="833436" y="4343401"/>
            <a:ext cx="3619500" cy="504825"/>
          </a:xfrm>
          <a:prstGeom prst="roundRect">
            <a:avLst/>
          </a:prstGeom>
          <a:solidFill>
            <a:schemeClr val="bg1"/>
          </a:solidFill>
          <a:ln w="127000">
            <a:solidFill>
              <a:srgbClr val="3D6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3D63EB"/>
                </a:solidFill>
              </a:rPr>
              <a:t>pingcap.com</a:t>
            </a:r>
            <a:r>
              <a:rPr lang="en-US" sz="2400" dirty="0">
                <a:solidFill>
                  <a:srgbClr val="3D63EB"/>
                </a:solidFill>
              </a:rPr>
              <a:t>/education</a:t>
            </a:r>
          </a:p>
        </p:txBody>
      </p:sp>
    </p:spTree>
    <p:extLst>
      <p:ext uri="{BB962C8B-B14F-4D97-AF65-F5344CB8AC3E}">
        <p14:creationId xmlns:p14="http://schemas.microsoft.com/office/powerpoint/2010/main" val="3107073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DF7931-DDF1-6B4E-FA57-F607018E6123}"/>
              </a:ext>
            </a:extLst>
          </p:cNvPr>
          <p:cNvSpPr>
            <a:spLocks noGrp="1"/>
          </p:cNvSpPr>
          <p:nvPr>
            <p:ph type="title"/>
          </p:nvPr>
        </p:nvSpPr>
        <p:spPr>
          <a:xfrm>
            <a:off x="0" y="316754"/>
            <a:ext cx="3313112" cy="1311324"/>
          </a:xfrm>
        </p:spPr>
        <p:txBody>
          <a:bodyPr anchor="t">
            <a:normAutofit fontScale="90000"/>
          </a:bodyPr>
          <a:lstStyle/>
          <a:p>
            <a:pPr algn="ctr"/>
            <a:r>
              <a:rPr lang="en-US" sz="2800" dirty="0">
                <a:solidFill>
                  <a:schemeClr val="bg1">
                    <a:lumMod val="85000"/>
                  </a:schemeClr>
                </a:solidFill>
              </a:rPr>
              <a:t>Create your </a:t>
            </a:r>
            <a:br>
              <a:rPr lang="en-US" sz="2800" dirty="0">
                <a:solidFill>
                  <a:schemeClr val="bg1">
                    <a:lumMod val="85000"/>
                  </a:schemeClr>
                </a:solidFill>
              </a:rPr>
            </a:br>
            <a:r>
              <a:rPr lang="en-US" sz="2800" dirty="0">
                <a:solidFill>
                  <a:srgbClr val="FFFF00"/>
                </a:solidFill>
              </a:rPr>
              <a:t>FREE</a:t>
            </a:r>
            <a:r>
              <a:rPr lang="en-US" sz="2800" dirty="0">
                <a:solidFill>
                  <a:schemeClr val="bg1">
                    <a:lumMod val="85000"/>
                  </a:schemeClr>
                </a:solidFill>
              </a:rPr>
              <a:t> </a:t>
            </a:r>
            <a:br>
              <a:rPr lang="en-US" sz="2800" dirty="0">
                <a:solidFill>
                  <a:schemeClr val="bg1">
                    <a:lumMod val="85000"/>
                  </a:schemeClr>
                </a:solidFill>
              </a:rPr>
            </a:br>
            <a:r>
              <a:rPr lang="en-US" sz="2800" dirty="0">
                <a:solidFill>
                  <a:schemeClr val="bg1">
                    <a:lumMod val="85000"/>
                  </a:schemeClr>
                </a:solidFill>
              </a:rPr>
              <a:t>TIDB Cloud Account</a:t>
            </a:r>
          </a:p>
        </p:txBody>
      </p:sp>
      <p:pic>
        <p:nvPicPr>
          <p:cNvPr id="3" name="Picture 2" descr="Graphical user interface, website&#10;&#10;Description automatically generated">
            <a:extLst>
              <a:ext uri="{FF2B5EF4-FFF2-40B4-BE49-F238E27FC236}">
                <a16:creationId xmlns:a16="http://schemas.microsoft.com/office/drawing/2014/main" id="{FC376759-E462-87E9-015E-06F6BF37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4"/>
            <a:ext cx="6410572" cy="6157789"/>
          </a:xfrm>
          <a:prstGeom prst="rect">
            <a:avLst/>
          </a:prstGeom>
        </p:spPr>
      </p:pic>
      <p:pic>
        <p:nvPicPr>
          <p:cNvPr id="4" name="Picture 3" descr="Graphical user interface, website&#10;&#10;Description automatically generated">
            <a:extLst>
              <a:ext uri="{FF2B5EF4-FFF2-40B4-BE49-F238E27FC236}">
                <a16:creationId xmlns:a16="http://schemas.microsoft.com/office/drawing/2014/main" id="{9A0E9342-66B6-3BD4-0342-8A3EBB813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109" y="972417"/>
            <a:ext cx="7018404" cy="6741653"/>
          </a:xfrm>
          <a:prstGeom prst="rect">
            <a:avLst/>
          </a:prstGeom>
        </p:spPr>
      </p:pic>
      <p:sp>
        <p:nvSpPr>
          <p:cNvPr id="2" name="Line Callout 2 (Border and Accent Bar) 1">
            <a:extLst>
              <a:ext uri="{FF2B5EF4-FFF2-40B4-BE49-F238E27FC236}">
                <a16:creationId xmlns:a16="http://schemas.microsoft.com/office/drawing/2014/main" id="{492817FD-EF35-306D-9CCE-0E67EAFE2202}"/>
              </a:ext>
            </a:extLst>
          </p:cNvPr>
          <p:cNvSpPr/>
          <p:nvPr/>
        </p:nvSpPr>
        <p:spPr>
          <a:xfrm>
            <a:off x="11554999" y="4341265"/>
            <a:ext cx="2682294" cy="2709016"/>
          </a:xfrm>
          <a:prstGeom prst="accentBorderCallout2">
            <a:avLst>
              <a:gd name="adj1" fmla="val 18750"/>
              <a:gd name="adj2" fmla="val -8333"/>
              <a:gd name="adj3" fmla="val 18750"/>
              <a:gd name="adj4" fmla="val -16667"/>
              <a:gd name="adj5" fmla="val 17107"/>
              <a:gd name="adj6" fmla="val -31100"/>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Add your info.</a:t>
            </a:r>
          </a:p>
          <a:p>
            <a:endParaRPr lang="en-US" dirty="0"/>
          </a:p>
          <a:p>
            <a:r>
              <a:rPr lang="en-US" b="1" dirty="0"/>
              <a:t>Remember your password</a:t>
            </a:r>
          </a:p>
          <a:p>
            <a:endParaRPr lang="en-US" dirty="0"/>
          </a:p>
          <a:p>
            <a:r>
              <a:rPr lang="en-US" dirty="0"/>
              <a:t>Agree to the privacy policy.</a:t>
            </a:r>
          </a:p>
          <a:p>
            <a:endParaRPr lang="en-US" dirty="0"/>
          </a:p>
          <a:p>
            <a:r>
              <a:rPr lang="en-US" dirty="0"/>
              <a:t>Click “Get Started Free”</a:t>
            </a:r>
          </a:p>
          <a:p>
            <a:endParaRPr lang="en-US" dirty="0"/>
          </a:p>
          <a:p>
            <a:endParaRPr lang="en-US" dirty="0"/>
          </a:p>
        </p:txBody>
      </p:sp>
      <p:sp>
        <p:nvSpPr>
          <p:cNvPr id="6" name="Rounded Rectangle 5">
            <a:extLst>
              <a:ext uri="{FF2B5EF4-FFF2-40B4-BE49-F238E27FC236}">
                <a16:creationId xmlns:a16="http://schemas.microsoft.com/office/drawing/2014/main" id="{0FAEEDED-0319-C4DC-AE40-175E8A799C08}"/>
              </a:ext>
            </a:extLst>
          </p:cNvPr>
          <p:cNvSpPr/>
          <p:nvPr/>
        </p:nvSpPr>
        <p:spPr>
          <a:xfrm>
            <a:off x="8485972" y="4425727"/>
            <a:ext cx="2187725" cy="194943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699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97EA-AF67-4597-E5F0-8B3801ADEF4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A6E7456-D93D-710A-E0E6-F37161E8FD4F}"/>
              </a:ext>
            </a:extLst>
          </p:cNvPr>
          <p:cNvSpPr>
            <a:spLocks noGrp="1"/>
          </p:cNvSpPr>
          <p:nvPr>
            <p:ph idx="1"/>
          </p:nvPr>
        </p:nvSpPr>
        <p:spPr>
          <a:xfrm>
            <a:off x="989906" y="2156097"/>
            <a:ext cx="5810944" cy="5139011"/>
          </a:xfrm>
        </p:spPr>
        <p:txBody>
          <a:bodyPr/>
          <a:lstStyle/>
          <a:p>
            <a:pPr marL="0" indent="0">
              <a:buNone/>
            </a:pPr>
            <a:r>
              <a:rPr lang="en-US" sz="2400" dirty="0"/>
              <a:t>We would love for you to:</a:t>
            </a:r>
          </a:p>
          <a:p>
            <a:r>
              <a:rPr lang="en-US" sz="2400" dirty="0"/>
              <a:t>Continue to learn and experiment with </a:t>
            </a:r>
            <a:r>
              <a:rPr lang="en-US" sz="2400" dirty="0" err="1"/>
              <a:t>TiDB</a:t>
            </a:r>
            <a:r>
              <a:rPr lang="en-US" sz="2400" dirty="0"/>
              <a:t> Cloud</a:t>
            </a:r>
          </a:p>
          <a:p>
            <a:r>
              <a:rPr lang="en-US" sz="2400" dirty="0">
                <a:solidFill>
                  <a:srgbClr val="FFFF00"/>
                </a:solidFill>
              </a:rPr>
              <a:t>Build something using with </a:t>
            </a:r>
            <a:r>
              <a:rPr lang="en-US" sz="2400" dirty="0" err="1">
                <a:solidFill>
                  <a:srgbClr val="FFFF00"/>
                </a:solidFill>
              </a:rPr>
              <a:t>TiDB</a:t>
            </a:r>
            <a:r>
              <a:rPr lang="en-US" sz="2400" dirty="0">
                <a:solidFill>
                  <a:srgbClr val="FFFF00"/>
                </a:solidFill>
              </a:rPr>
              <a:t>.</a:t>
            </a:r>
          </a:p>
          <a:p>
            <a:pPr marL="0" indent="0">
              <a:buNone/>
            </a:pPr>
            <a:endParaRPr lang="en-US" dirty="0">
              <a:solidFill>
                <a:srgbClr val="FFFF00"/>
              </a:solidFill>
            </a:endParaRPr>
          </a:p>
        </p:txBody>
      </p:sp>
    </p:spTree>
    <p:extLst>
      <p:ext uri="{BB962C8B-B14F-4D97-AF65-F5344CB8AC3E}">
        <p14:creationId xmlns:p14="http://schemas.microsoft.com/office/powerpoint/2010/main" val="1964195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97EA-AF67-4597-E5F0-8B3801ADEF4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A6E7456-D93D-710A-E0E6-F37161E8FD4F}"/>
              </a:ext>
            </a:extLst>
          </p:cNvPr>
          <p:cNvSpPr>
            <a:spLocks noGrp="1"/>
          </p:cNvSpPr>
          <p:nvPr>
            <p:ph idx="1"/>
          </p:nvPr>
        </p:nvSpPr>
        <p:spPr>
          <a:xfrm>
            <a:off x="989907" y="2156097"/>
            <a:ext cx="6209406" cy="5139011"/>
          </a:xfrm>
        </p:spPr>
        <p:txBody>
          <a:bodyPr/>
          <a:lstStyle/>
          <a:p>
            <a:pPr marL="0" indent="0">
              <a:buNone/>
            </a:pPr>
            <a:r>
              <a:rPr lang="en-US" sz="2400" dirty="0"/>
              <a:t>We would love for you to:</a:t>
            </a:r>
          </a:p>
          <a:p>
            <a:r>
              <a:rPr lang="en-US" sz="2400" dirty="0"/>
              <a:t>Continue to learn and experiment with </a:t>
            </a:r>
            <a:r>
              <a:rPr lang="en-US" sz="2400" dirty="0" err="1"/>
              <a:t>TiDB</a:t>
            </a:r>
            <a:r>
              <a:rPr lang="en-US" sz="2400" dirty="0"/>
              <a:t> Cloud</a:t>
            </a:r>
          </a:p>
          <a:p>
            <a:r>
              <a:rPr lang="en-US" sz="2400" dirty="0"/>
              <a:t>Build something using with </a:t>
            </a:r>
            <a:r>
              <a:rPr lang="en-US" sz="2400" dirty="0" err="1"/>
              <a:t>TiDB</a:t>
            </a:r>
            <a:r>
              <a:rPr lang="en-US" sz="2400" dirty="0"/>
              <a:t>.</a:t>
            </a:r>
          </a:p>
          <a:p>
            <a:r>
              <a:rPr lang="en-US" sz="2400" b="1" dirty="0">
                <a:solidFill>
                  <a:srgbClr val="FFFF00"/>
                </a:solidFill>
              </a:rPr>
              <a:t>Present this workshop at a Lunch-and-Learn or Meetup. (We will give you the materials)</a:t>
            </a:r>
          </a:p>
          <a:p>
            <a:pPr marL="0" indent="0">
              <a:buNone/>
            </a:pPr>
            <a:endParaRPr lang="en-US" dirty="0">
              <a:solidFill>
                <a:srgbClr val="FFFF00"/>
              </a:solidFill>
            </a:endParaRPr>
          </a:p>
        </p:txBody>
      </p:sp>
    </p:spTree>
    <p:extLst>
      <p:ext uri="{BB962C8B-B14F-4D97-AF65-F5344CB8AC3E}">
        <p14:creationId xmlns:p14="http://schemas.microsoft.com/office/powerpoint/2010/main" val="3784113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762E-31A5-4A22-B95C-0F141A16919A}"/>
              </a:ext>
            </a:extLst>
          </p:cNvPr>
          <p:cNvSpPr>
            <a:spLocks noGrp="1"/>
          </p:cNvSpPr>
          <p:nvPr>
            <p:ph type="title"/>
          </p:nvPr>
        </p:nvSpPr>
        <p:spPr>
          <a:xfrm>
            <a:off x="-1" y="3106181"/>
            <a:ext cx="14398625" cy="1565514"/>
          </a:xfrm>
        </p:spPr>
        <p:txBody>
          <a:bodyPr/>
          <a:lstStyle/>
          <a:p>
            <a:pPr algn="ctr"/>
            <a:r>
              <a:rPr lang="en-US" dirty="0"/>
              <a:t>Thank you!</a:t>
            </a:r>
          </a:p>
        </p:txBody>
      </p:sp>
    </p:spTree>
    <p:extLst>
      <p:ext uri="{BB962C8B-B14F-4D97-AF65-F5344CB8AC3E}">
        <p14:creationId xmlns:p14="http://schemas.microsoft.com/office/powerpoint/2010/main" val="326871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DF7931-DDF1-6B4E-FA57-F607018E6123}"/>
              </a:ext>
            </a:extLst>
          </p:cNvPr>
          <p:cNvSpPr>
            <a:spLocks noGrp="1"/>
          </p:cNvSpPr>
          <p:nvPr>
            <p:ph type="title"/>
          </p:nvPr>
        </p:nvSpPr>
        <p:spPr>
          <a:xfrm>
            <a:off x="0" y="316754"/>
            <a:ext cx="3313112" cy="1311324"/>
          </a:xfrm>
        </p:spPr>
        <p:txBody>
          <a:bodyPr anchor="t">
            <a:normAutofit fontScale="90000"/>
          </a:bodyPr>
          <a:lstStyle/>
          <a:p>
            <a:pPr algn="ctr"/>
            <a:r>
              <a:rPr lang="en-US" sz="2800" dirty="0">
                <a:solidFill>
                  <a:schemeClr val="bg1">
                    <a:lumMod val="85000"/>
                  </a:schemeClr>
                </a:solidFill>
              </a:rPr>
              <a:t>Create your </a:t>
            </a:r>
            <a:br>
              <a:rPr lang="en-US" sz="2800" dirty="0">
                <a:solidFill>
                  <a:schemeClr val="bg1">
                    <a:lumMod val="85000"/>
                  </a:schemeClr>
                </a:solidFill>
              </a:rPr>
            </a:br>
            <a:r>
              <a:rPr lang="en-US" sz="2800" dirty="0">
                <a:solidFill>
                  <a:srgbClr val="FFFF00"/>
                </a:solidFill>
              </a:rPr>
              <a:t>FREE</a:t>
            </a:r>
            <a:r>
              <a:rPr lang="en-US" sz="2800" dirty="0">
                <a:solidFill>
                  <a:schemeClr val="bg1">
                    <a:lumMod val="85000"/>
                  </a:schemeClr>
                </a:solidFill>
              </a:rPr>
              <a:t> </a:t>
            </a:r>
            <a:br>
              <a:rPr lang="en-US" sz="2800" dirty="0">
                <a:solidFill>
                  <a:schemeClr val="bg1">
                    <a:lumMod val="85000"/>
                  </a:schemeClr>
                </a:solidFill>
              </a:rPr>
            </a:br>
            <a:r>
              <a:rPr lang="en-US" sz="2800" dirty="0">
                <a:solidFill>
                  <a:schemeClr val="bg1">
                    <a:lumMod val="85000"/>
                  </a:schemeClr>
                </a:solidFill>
              </a:rPr>
              <a:t>TIDB Cloud Account</a:t>
            </a:r>
          </a:p>
        </p:txBody>
      </p:sp>
      <p:pic>
        <p:nvPicPr>
          <p:cNvPr id="3" name="Picture 2" descr="Graphical user interface, website&#10;&#10;Description automatically generated">
            <a:extLst>
              <a:ext uri="{FF2B5EF4-FFF2-40B4-BE49-F238E27FC236}">
                <a16:creationId xmlns:a16="http://schemas.microsoft.com/office/drawing/2014/main" id="{FC376759-E462-87E9-015E-06F6BF37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316754"/>
            <a:ext cx="6410572" cy="6157789"/>
          </a:xfrm>
          <a:prstGeom prst="rect">
            <a:avLst/>
          </a:prstGeom>
        </p:spPr>
      </p:pic>
      <p:pic>
        <p:nvPicPr>
          <p:cNvPr id="4" name="Picture 3" descr="Graphical user interface, website&#10;&#10;Description automatically generated">
            <a:extLst>
              <a:ext uri="{FF2B5EF4-FFF2-40B4-BE49-F238E27FC236}">
                <a16:creationId xmlns:a16="http://schemas.microsoft.com/office/drawing/2014/main" id="{9A0E9342-66B6-3BD4-0342-8A3EBB813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109" y="972417"/>
            <a:ext cx="7018404" cy="6741653"/>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BF68F271-3E72-1025-1B75-794EFC9B9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721" y="1843551"/>
            <a:ext cx="7101656" cy="6076334"/>
          </a:xfrm>
          <a:prstGeom prst="rect">
            <a:avLst/>
          </a:prstGeom>
        </p:spPr>
      </p:pic>
      <p:sp>
        <p:nvSpPr>
          <p:cNvPr id="6" name="Rounded Rectangle 5">
            <a:extLst>
              <a:ext uri="{FF2B5EF4-FFF2-40B4-BE49-F238E27FC236}">
                <a16:creationId xmlns:a16="http://schemas.microsoft.com/office/drawing/2014/main" id="{1D01EABA-456B-4A40-5CB9-26B1394B4FCE}"/>
              </a:ext>
            </a:extLst>
          </p:cNvPr>
          <p:cNvSpPr/>
          <p:nvPr/>
        </p:nvSpPr>
        <p:spPr>
          <a:xfrm>
            <a:off x="6409945" y="4999260"/>
            <a:ext cx="4264351" cy="1897196"/>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to your e-mail and verify your FREE account</a:t>
            </a:r>
          </a:p>
          <a:p>
            <a:pPr algn="ctr"/>
            <a:endParaRPr lang="en-US" dirty="0"/>
          </a:p>
          <a:p>
            <a:pPr algn="ctr"/>
            <a:r>
              <a:rPr lang="en-US" dirty="0"/>
              <a:t>Click the link in the email</a:t>
            </a:r>
          </a:p>
          <a:p>
            <a:pPr algn="ctr"/>
            <a:endParaRPr lang="en-US" dirty="0"/>
          </a:p>
          <a:p>
            <a:pPr algn="ctr"/>
            <a:r>
              <a:rPr lang="en-US" dirty="0"/>
              <a:t>Then log in to your new account!</a:t>
            </a:r>
          </a:p>
        </p:txBody>
      </p:sp>
    </p:spTree>
    <p:extLst>
      <p:ext uri="{BB962C8B-B14F-4D97-AF65-F5344CB8AC3E}">
        <p14:creationId xmlns:p14="http://schemas.microsoft.com/office/powerpoint/2010/main" val="362222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DF7931-DDF1-6B4E-FA57-F607018E6123}"/>
              </a:ext>
            </a:extLst>
          </p:cNvPr>
          <p:cNvSpPr>
            <a:spLocks noGrp="1"/>
          </p:cNvSpPr>
          <p:nvPr>
            <p:ph type="title"/>
          </p:nvPr>
        </p:nvSpPr>
        <p:spPr>
          <a:xfrm>
            <a:off x="0" y="316754"/>
            <a:ext cx="3313112" cy="1311324"/>
          </a:xfrm>
        </p:spPr>
        <p:txBody>
          <a:bodyPr anchor="t">
            <a:normAutofit fontScale="90000"/>
          </a:bodyPr>
          <a:lstStyle/>
          <a:p>
            <a:pPr algn="ctr"/>
            <a:r>
              <a:rPr lang="en-US" sz="2800" dirty="0">
                <a:solidFill>
                  <a:schemeClr val="bg1">
                    <a:lumMod val="85000"/>
                  </a:schemeClr>
                </a:solidFill>
              </a:rPr>
              <a:t>Verify your </a:t>
            </a:r>
            <a:br>
              <a:rPr lang="en-US" sz="2800" dirty="0">
                <a:solidFill>
                  <a:schemeClr val="bg1">
                    <a:lumMod val="85000"/>
                  </a:schemeClr>
                </a:solidFill>
              </a:rPr>
            </a:br>
            <a:r>
              <a:rPr lang="en-US" sz="2800" dirty="0">
                <a:solidFill>
                  <a:srgbClr val="FFFF00"/>
                </a:solidFill>
              </a:rPr>
              <a:t>FREE</a:t>
            </a:r>
            <a:r>
              <a:rPr lang="en-US" sz="2800" dirty="0">
                <a:solidFill>
                  <a:schemeClr val="bg1">
                    <a:lumMod val="85000"/>
                  </a:schemeClr>
                </a:solidFill>
              </a:rPr>
              <a:t> </a:t>
            </a:r>
            <a:br>
              <a:rPr lang="en-US" sz="2800" dirty="0">
                <a:solidFill>
                  <a:schemeClr val="bg1">
                    <a:lumMod val="85000"/>
                  </a:schemeClr>
                </a:solidFill>
              </a:rPr>
            </a:br>
            <a:r>
              <a:rPr lang="en-US" sz="2800" dirty="0">
                <a:solidFill>
                  <a:schemeClr val="bg1">
                    <a:lumMod val="85000"/>
                  </a:schemeClr>
                </a:solidFill>
              </a:rPr>
              <a:t>TIDB Cloud Account</a:t>
            </a:r>
          </a:p>
        </p:txBody>
      </p:sp>
      <p:pic>
        <p:nvPicPr>
          <p:cNvPr id="2" name="Picture 1">
            <a:extLst>
              <a:ext uri="{FF2B5EF4-FFF2-40B4-BE49-F238E27FC236}">
                <a16:creationId xmlns:a16="http://schemas.microsoft.com/office/drawing/2014/main" id="{BB25A216-B655-EF23-F61E-CE8161D89181}"/>
              </a:ext>
            </a:extLst>
          </p:cNvPr>
          <p:cNvPicPr>
            <a:picLocks noChangeAspect="1"/>
          </p:cNvPicPr>
          <p:nvPr/>
        </p:nvPicPr>
        <p:blipFill>
          <a:blip r:embed="rId3"/>
          <a:stretch>
            <a:fillRect/>
          </a:stretch>
        </p:blipFill>
        <p:spPr>
          <a:xfrm>
            <a:off x="3590202" y="645062"/>
            <a:ext cx="8892743" cy="6809300"/>
          </a:xfrm>
          <a:prstGeom prst="rect">
            <a:avLst/>
          </a:prstGeom>
        </p:spPr>
      </p:pic>
      <p:sp>
        <p:nvSpPr>
          <p:cNvPr id="3" name="Line Callout 2 (Border and Accent Bar) 2">
            <a:extLst>
              <a:ext uri="{FF2B5EF4-FFF2-40B4-BE49-F238E27FC236}">
                <a16:creationId xmlns:a16="http://schemas.microsoft.com/office/drawing/2014/main" id="{B71B0BB0-4E0A-D229-FCBD-390CA04691D7}"/>
              </a:ext>
            </a:extLst>
          </p:cNvPr>
          <p:cNvSpPr/>
          <p:nvPr/>
        </p:nvSpPr>
        <p:spPr>
          <a:xfrm>
            <a:off x="10849988" y="4555375"/>
            <a:ext cx="2127078" cy="452183"/>
          </a:xfrm>
          <a:prstGeom prst="accentBorderCallout2">
            <a:avLst>
              <a:gd name="adj1" fmla="val 18750"/>
              <a:gd name="adj2" fmla="val -8333"/>
              <a:gd name="adj3" fmla="val 18750"/>
              <a:gd name="adj4" fmla="val -16667"/>
              <a:gd name="adj5" fmla="val -28150"/>
              <a:gd name="adj6" fmla="val -63975"/>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Here</a:t>
            </a:r>
          </a:p>
        </p:txBody>
      </p:sp>
      <p:sp>
        <p:nvSpPr>
          <p:cNvPr id="4" name="Rounded Rectangle 3">
            <a:extLst>
              <a:ext uri="{FF2B5EF4-FFF2-40B4-BE49-F238E27FC236}">
                <a16:creationId xmlns:a16="http://schemas.microsoft.com/office/drawing/2014/main" id="{A06F5AA7-10E1-F092-AE12-1AFADE174B5B}"/>
              </a:ext>
            </a:extLst>
          </p:cNvPr>
          <p:cNvSpPr/>
          <p:nvPr/>
        </p:nvSpPr>
        <p:spPr>
          <a:xfrm>
            <a:off x="6507621" y="3877609"/>
            <a:ext cx="2985514" cy="6777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16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D3B-C006-E02F-5B66-8A639D4636EA}"/>
              </a:ext>
            </a:extLst>
          </p:cNvPr>
          <p:cNvSpPr>
            <a:spLocks noGrp="1"/>
          </p:cNvSpPr>
          <p:nvPr>
            <p:ph type="title"/>
          </p:nvPr>
        </p:nvSpPr>
        <p:spPr/>
        <p:txBody>
          <a:bodyPr/>
          <a:lstStyle/>
          <a:p>
            <a:r>
              <a:rPr lang="en-US" dirty="0"/>
              <a:t>Create a </a:t>
            </a:r>
            <a:r>
              <a:rPr lang="en-US" dirty="0" err="1"/>
              <a:t>TiDB</a:t>
            </a:r>
            <a:r>
              <a:rPr lang="en-US" dirty="0"/>
              <a:t> Cloud Cluster</a:t>
            </a:r>
          </a:p>
        </p:txBody>
      </p:sp>
    </p:spTree>
    <p:extLst>
      <p:ext uri="{BB962C8B-B14F-4D97-AF65-F5344CB8AC3E}">
        <p14:creationId xmlns:p14="http://schemas.microsoft.com/office/powerpoint/2010/main" val="14800458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TAP Summit PPT template" id="{555E3F0F-4A45-9542-BE95-EF1B40B24EEB}" vid="{E650B342-023B-2540-BBCB-FC7E269CC3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12282</TotalTime>
  <Words>3286</Words>
  <Application>Microsoft Macintosh PowerPoint</Application>
  <PresentationFormat>Custom</PresentationFormat>
  <Paragraphs>408</Paragraphs>
  <Slides>62</Slides>
  <Notes>58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Courier</vt:lpstr>
      <vt:lpstr>Office 主题​​</vt:lpstr>
      <vt:lpstr>Welcome to the “TiDB Cloud Quick Start”</vt:lpstr>
      <vt:lpstr>TiDB Cloud Quick Start</vt:lpstr>
      <vt:lpstr>What will you get out of the TiDB Cloud Quickstart?</vt:lpstr>
      <vt:lpstr>Create a FREE TiDB Cloud Account</vt:lpstr>
      <vt:lpstr>Create your  FREE  TIDB Cloud Account</vt:lpstr>
      <vt:lpstr>Create your  FREE  TIDB Cloud Account</vt:lpstr>
      <vt:lpstr>Create your  FREE  TIDB Cloud Account</vt:lpstr>
      <vt:lpstr>Verify your  FREE  TIDB Cloud Account</vt:lpstr>
      <vt:lpstr>Create a TiDB Cloud Cluster</vt:lpstr>
      <vt:lpstr>Sign In to  TiDB Cloud</vt:lpstr>
      <vt:lpstr>Create a  Cluster</vt:lpstr>
      <vt:lpstr>Create a  Cluster</vt:lpstr>
      <vt:lpstr>Create a  Cluster</vt:lpstr>
      <vt:lpstr>Create a  Cluster</vt:lpstr>
      <vt:lpstr>Create a  Cluster</vt:lpstr>
      <vt:lpstr>Create a  Cluster</vt:lpstr>
      <vt:lpstr>Create a  Cluster</vt:lpstr>
      <vt:lpstr>Create a  Cluster</vt:lpstr>
      <vt:lpstr>TiDB Architecture in Five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Configure Your Cluster’s Security Settings</vt:lpstr>
      <vt:lpstr>Set the Root Password</vt:lpstr>
      <vt:lpstr>You IP Address is added for you</vt:lpstr>
      <vt:lpstr>You can add additional  IP Addresses</vt:lpstr>
      <vt:lpstr>Connect to Your Cluster</vt:lpstr>
      <vt:lpstr>Connecting to TiDB Cloud</vt:lpstr>
      <vt:lpstr>Connecting to TiDB Cloud</vt:lpstr>
      <vt:lpstr>Connecting to TiDB Cloud</vt:lpstr>
      <vt:lpstr>We Can Connect from MySQL Client Applications</vt:lpstr>
      <vt:lpstr>We Can Connect from MySQL Client Applications</vt:lpstr>
      <vt:lpstr>Connecting to TiDB Cloud</vt:lpstr>
      <vt:lpstr>Connecting to TiDB Cloud</vt:lpstr>
      <vt:lpstr>Connecting to TiDB Cloud</vt:lpstr>
      <vt:lpstr>Connecting to TiDB Cloud</vt:lpstr>
      <vt:lpstr>Connecting to TiDB Cloud</vt:lpstr>
      <vt:lpstr>What do we know, so far?</vt:lpstr>
      <vt:lpstr>HTAP in Action!</vt:lpstr>
      <vt:lpstr>Let’s run some SQL Queries!</vt:lpstr>
      <vt:lpstr>Let’s run some SQL Queries!</vt:lpstr>
      <vt:lpstr>Let’s run some SQL Queries!</vt:lpstr>
      <vt:lpstr>Let’s run some SQL Queries!</vt:lpstr>
      <vt:lpstr>Let’s run some SQL Queries!</vt:lpstr>
      <vt:lpstr>Let’s run some SQL Queries!</vt:lpstr>
      <vt:lpstr>Let’s run some SQL Queries!</vt:lpstr>
      <vt:lpstr>What did we learn about TiDB and HTAP?</vt:lpstr>
      <vt:lpstr>Join me on the Playground!</vt:lpstr>
      <vt:lpstr>The Playground is Based On OSSInsight.io</vt:lpstr>
      <vt:lpstr>Let’s go to the Playground</vt:lpstr>
      <vt:lpstr>Let’s go to the Playground</vt:lpstr>
      <vt:lpstr>The Playground is Based On OSSInsight.io</vt:lpstr>
      <vt:lpstr>Next steps</vt:lpstr>
      <vt:lpstr>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Bailey</dc:creator>
  <cp:lastModifiedBy>Jeff Bailey</cp:lastModifiedBy>
  <cp:revision>36</cp:revision>
  <dcterms:created xsi:type="dcterms:W3CDTF">2022-09-23T15:31:01Z</dcterms:created>
  <dcterms:modified xsi:type="dcterms:W3CDTF">2022-10-20T19:04:05Z</dcterms:modified>
</cp:coreProperties>
</file>